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01"/>
    <p:sldId id="257" r:id="rId102"/>
    <p:sldId id="258" r:id="rId103"/>
    <p:sldId id="259" r:id="rId104"/>
    <p:sldId id="260" r:id="rId105"/>
    <p:sldId id="261" r:id="rId106"/>
    <p:sldId id="262" r:id="rId107"/>
    <p:sldId id="263" r:id="rId108"/>
    <p:sldId id="264" r:id="rId109"/>
    <p:sldId id="265" r:id="rId110"/>
    <p:sldId id="266" r:id="rId111"/>
    <p:sldId id="267" r:id="rId112"/>
    <p:sldId id="268" r:id="rId113"/>
    <p:sldId id="269" r:id="rId114"/>
    <p:sldId id="270" r:id="rId115"/>
    <p:sldId id="271" r:id="rId116"/>
    <p:sldId id="272" r:id="rId117"/>
    <p:sldId id="273" r:id="rId118"/>
    <p:sldId id="274" r:id="rId119"/>
    <p:sldId id="275" r:id="rId120"/>
    <p:sldId id="276" r:id="rId121"/>
    <p:sldId id="277" r:id="rId122"/>
    <p:sldId id="278" r:id="rId123"/>
    <p:sldId id="279" r:id="rId124"/>
    <p:sldId id="280" r:id="rId125"/>
    <p:sldId id="281" r:id="rId126"/>
    <p:sldId id="282" r:id="rId127"/>
    <p:sldId id="283" r:id="rId128"/>
    <p:sldId id="284" r:id="rId129"/>
    <p:sldId id="285" r:id="rId130"/>
    <p:sldId id="286" r:id="rId131"/>
    <p:sldId id="287" r:id="rId132"/>
    <p:sldId id="288" r:id="rId133"/>
    <p:sldId id="289" r:id="rId134"/>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verpass" charset="1" panose="00000500000000000000"/>
      <p:regular r:id="rId12"/>
    </p:embeddedFont>
    <p:embeddedFont>
      <p:font typeface="Overpass Italics" charset="1" panose="00000500000000000000"/>
      <p:regular r:id="rId13"/>
    </p:embeddedFont>
    <p:embeddedFont>
      <p:font typeface="Overpass Thin" charset="1" panose="00000200000000000000"/>
      <p:regular r:id="rId14"/>
    </p:embeddedFont>
    <p:embeddedFont>
      <p:font typeface="Overpass Thin Italics" charset="1" panose="00000200000000000000"/>
      <p:regular r:id="rId15"/>
    </p:embeddedFont>
    <p:embeddedFont>
      <p:font typeface="Overpass Extra-Light" charset="1" panose="00000300000000000000"/>
      <p:regular r:id="rId16"/>
    </p:embeddedFont>
    <p:embeddedFont>
      <p:font typeface="Overpass Extra-Light Italics" charset="1" panose="00000300000000000000"/>
      <p:regular r:id="rId17"/>
    </p:embeddedFont>
    <p:embeddedFont>
      <p:font typeface="Overpass Light" charset="1" panose="00000400000000000000"/>
      <p:regular r:id="rId18"/>
    </p:embeddedFont>
    <p:embeddedFont>
      <p:font typeface="Overpass Light Italics" charset="1" panose="00000400000000000000"/>
      <p:regular r:id="rId19"/>
    </p:embeddedFont>
    <p:embeddedFont>
      <p:font typeface="Overpass Ultra-Bold" charset="1" panose="00000900000000000000"/>
      <p:regular r:id="rId20"/>
    </p:embeddedFont>
    <p:embeddedFont>
      <p:font typeface="Overpass Ultra-Bold Italics" charset="1" panose="00000900000000000000"/>
      <p:regular r:id="rId21"/>
    </p:embeddedFont>
    <p:embeddedFont>
      <p:font typeface="Agrandir Narrow" charset="1" panose="00000506000000000000"/>
      <p:regular r:id="rId22"/>
    </p:embeddedFont>
    <p:embeddedFont>
      <p:font typeface="Agrandir Narrow Bold" charset="1" panose="00000806000000000000"/>
      <p:regular r:id="rId23"/>
    </p:embeddedFont>
    <p:embeddedFont>
      <p:font typeface="Agrandir Narrow Italics" charset="1" panose="00000506000000000000"/>
      <p:regular r:id="rId24"/>
    </p:embeddedFont>
    <p:embeddedFont>
      <p:font typeface="Agrandir Narrow Bold Italics" charset="1" panose="00000806000000000000"/>
      <p:regular r:id="rId25"/>
    </p:embeddedFont>
    <p:embeddedFont>
      <p:font typeface="Agrandir Narrow Thin" charset="1" panose="00000206000000000000"/>
      <p:regular r:id="rId26"/>
    </p:embeddedFont>
    <p:embeddedFont>
      <p:font typeface="Agrandir Narrow Thin Italics" charset="1" panose="00000206000000000000"/>
      <p:regular r:id="rId27"/>
    </p:embeddedFont>
    <p:embeddedFont>
      <p:font typeface="Agrandir Narrow Medium" charset="1" panose="00000606000000000000"/>
      <p:regular r:id="rId28"/>
    </p:embeddedFont>
    <p:embeddedFont>
      <p:font typeface="Agrandir Narrow Medium Italics" charset="1" panose="00000606000000000000"/>
      <p:regular r:id="rId29"/>
    </p:embeddedFont>
    <p:embeddedFont>
      <p:font typeface="Agrandir Narrow Ultra-Bold" charset="1" panose="00000906000000000000"/>
      <p:regular r:id="rId30"/>
    </p:embeddedFont>
    <p:embeddedFont>
      <p:font typeface="Agrandir Narrow Ultra-Bold Italics" charset="1" panose="00000906000000000000"/>
      <p:regular r:id="rId31"/>
    </p:embeddedFont>
    <p:embeddedFont>
      <p:font typeface="Agrandir Narrow Heavy" charset="1" panose="00000A06000000000000"/>
      <p:regular r:id="rId32"/>
    </p:embeddedFont>
    <p:embeddedFont>
      <p:font typeface="Agrandir Narrow Heavy Italics" charset="1" panose="00000A06000000000000"/>
      <p:regular r:id="rId33"/>
    </p:embeddedFont>
    <p:embeddedFont>
      <p:font typeface="Canva Sans" charset="1" panose="020B0503030501040103"/>
      <p:regular r:id="rId34"/>
    </p:embeddedFont>
    <p:embeddedFont>
      <p:font typeface="Canva Sans Bold" charset="1" panose="020B0803030501040103"/>
      <p:regular r:id="rId35"/>
    </p:embeddedFont>
    <p:embeddedFont>
      <p:font typeface="Canva Sans Italics" charset="1" panose="020B0503030501040103"/>
      <p:regular r:id="rId36"/>
    </p:embeddedFont>
    <p:embeddedFont>
      <p:font typeface="Canva Sans Bold Italics" charset="1" panose="020B0803030501040103"/>
      <p:regular r:id="rId37"/>
    </p:embeddedFont>
    <p:embeddedFont>
      <p:font typeface="Canva Sans Medium" charset="1" panose="020B0603030501040103"/>
      <p:regular r:id="rId38"/>
    </p:embeddedFont>
    <p:embeddedFont>
      <p:font typeface="Canva Sans Medium Italics" charset="1" panose="020B0603030501040103"/>
      <p:regular r:id="rId39"/>
    </p:embeddedFont>
    <p:embeddedFont>
      <p:font typeface="TT Chocolates" charset="1" panose="02000503020000020003"/>
      <p:regular r:id="rId40"/>
    </p:embeddedFont>
    <p:embeddedFont>
      <p:font typeface="TT Chocolates Bold" charset="1" panose="02000803020000020003"/>
      <p:regular r:id="rId41"/>
    </p:embeddedFont>
    <p:embeddedFont>
      <p:font typeface="TT Chocolates Italics" charset="1" panose="02000503020000090003"/>
      <p:regular r:id="rId42"/>
    </p:embeddedFont>
    <p:embeddedFont>
      <p:font typeface="TT Chocolates Bold Italics" charset="1" panose="02000803030000090003"/>
      <p:regular r:id="rId43"/>
    </p:embeddedFont>
    <p:embeddedFont>
      <p:font typeface="TT Chocolates Extra-Light" charset="1" panose="02000503030000020003"/>
      <p:regular r:id="rId44"/>
    </p:embeddedFont>
    <p:embeddedFont>
      <p:font typeface="TT Chocolates Extra-Light Italics" charset="1" panose="02000503030000090003"/>
      <p:regular r:id="rId45"/>
    </p:embeddedFont>
    <p:embeddedFont>
      <p:font typeface="TT Chocolates Light Italics" charset="1" panose="02000503030000090003"/>
      <p:regular r:id="rId46"/>
    </p:embeddedFont>
    <p:embeddedFont>
      <p:font typeface="TT Chocolates Ultra-Bold" charset="1" panose="02000903040000020003"/>
      <p:regular r:id="rId47"/>
    </p:embeddedFont>
    <p:embeddedFont>
      <p:font typeface="TT Chocolates Ultra-Bold Italics" charset="1" panose="02000903050000090003"/>
      <p:regular r:id="rId48"/>
    </p:embeddedFont>
    <p:embeddedFont>
      <p:font typeface="Open Sans" charset="1" panose="020B0606030504020204"/>
      <p:regular r:id="rId49"/>
    </p:embeddedFont>
    <p:embeddedFont>
      <p:font typeface="Open Sans Bold" charset="1" panose="020B0806030504020204"/>
      <p:regular r:id="rId50"/>
    </p:embeddedFont>
    <p:embeddedFont>
      <p:font typeface="Open Sans Italics" charset="1" panose="020B0606030504020204"/>
      <p:regular r:id="rId51"/>
    </p:embeddedFont>
    <p:embeddedFont>
      <p:font typeface="Open Sans Bold Italics" charset="1" panose="020B0806030504020204"/>
      <p:regular r:id="rId52"/>
    </p:embeddedFont>
    <p:embeddedFont>
      <p:font typeface="Open Sans Light" charset="1" panose="020B0306030504020204"/>
      <p:regular r:id="rId53"/>
    </p:embeddedFont>
    <p:embeddedFont>
      <p:font typeface="Open Sans Light Italics" charset="1" panose="020B0306030504020204"/>
      <p:regular r:id="rId54"/>
    </p:embeddedFont>
    <p:embeddedFont>
      <p:font typeface="Open Sans Ultra-Bold" charset="1" panose="00000000000000000000"/>
      <p:regular r:id="rId55"/>
    </p:embeddedFont>
    <p:embeddedFont>
      <p:font typeface="Open Sans Ultra-Bold Italics" charset="1" panose="00000000000000000000"/>
      <p:regular r:id="rId56"/>
    </p:embeddedFont>
    <p:embeddedFont>
      <p:font typeface="Inter" charset="1" panose="020B0502030000000004"/>
      <p:regular r:id="rId57"/>
    </p:embeddedFont>
    <p:embeddedFont>
      <p:font typeface="Inter Bold" charset="1" panose="020B0802030000000004"/>
      <p:regular r:id="rId58"/>
    </p:embeddedFont>
    <p:embeddedFont>
      <p:font typeface="Inter Italics" charset="1" panose="020B0502030000000004"/>
      <p:regular r:id="rId59"/>
    </p:embeddedFont>
    <p:embeddedFont>
      <p:font typeface="Inter Bold Italics" charset="1" panose="020B0802030000000004"/>
      <p:regular r:id="rId60"/>
    </p:embeddedFont>
    <p:embeddedFont>
      <p:font typeface="Inter Thin" charset="1" panose="020B0A02050000000004"/>
      <p:regular r:id="rId61"/>
    </p:embeddedFont>
    <p:embeddedFont>
      <p:font typeface="Inter Thin Italics" charset="1" panose="020B0A02050000000004"/>
      <p:regular r:id="rId62"/>
    </p:embeddedFont>
    <p:embeddedFont>
      <p:font typeface="Inter Extra-Light" charset="1" panose="02000503000000020004"/>
      <p:regular r:id="rId63"/>
    </p:embeddedFont>
    <p:embeddedFont>
      <p:font typeface="Inter Light" charset="1" panose="02000503000000020004"/>
      <p:regular r:id="rId64"/>
    </p:embeddedFont>
    <p:embeddedFont>
      <p:font typeface="Inter Medium" charset="1" panose="02000503000000020004"/>
      <p:regular r:id="rId65"/>
    </p:embeddedFont>
    <p:embeddedFont>
      <p:font typeface="Inter Semi-Bold" charset="1" panose="02000503000000020004"/>
      <p:regular r:id="rId66"/>
    </p:embeddedFont>
    <p:embeddedFont>
      <p:font typeface="Inter Ultra-Bold" charset="1" panose="02000503000000020004"/>
      <p:regular r:id="rId67"/>
    </p:embeddedFont>
    <p:embeddedFont>
      <p:font typeface="Inter Heavy" charset="1" panose="02000503000000020004"/>
      <p:regular r:id="rId68"/>
    </p:embeddedFont>
    <p:embeddedFont>
      <p:font typeface="Montserrat" charset="1" panose="00000500000000000000"/>
      <p:regular r:id="rId69"/>
    </p:embeddedFont>
    <p:embeddedFont>
      <p:font typeface="Montserrat Bold" charset="1" panose="00000800000000000000"/>
      <p:regular r:id="rId70"/>
    </p:embeddedFont>
    <p:embeddedFont>
      <p:font typeface="Montserrat Italics" charset="1" panose="00000500000000000000"/>
      <p:regular r:id="rId71"/>
    </p:embeddedFont>
    <p:embeddedFont>
      <p:font typeface="Montserrat Bold Italics" charset="1" panose="00000800000000000000"/>
      <p:regular r:id="rId72"/>
    </p:embeddedFont>
    <p:embeddedFont>
      <p:font typeface="Montserrat Thin" charset="1" panose="00000300000000000000"/>
      <p:regular r:id="rId73"/>
    </p:embeddedFont>
    <p:embeddedFont>
      <p:font typeface="Montserrat Thin Italics" charset="1" panose="00000300000000000000"/>
      <p:regular r:id="rId74"/>
    </p:embeddedFont>
    <p:embeddedFont>
      <p:font typeface="Montserrat Extra-Light" charset="1" panose="00000300000000000000"/>
      <p:regular r:id="rId75"/>
    </p:embeddedFont>
    <p:embeddedFont>
      <p:font typeface="Montserrat Extra-Light Italics" charset="1" panose="00000300000000000000"/>
      <p:regular r:id="rId76"/>
    </p:embeddedFont>
    <p:embeddedFont>
      <p:font typeface="Montserrat Light" charset="1" panose="00000400000000000000"/>
      <p:regular r:id="rId77"/>
    </p:embeddedFont>
    <p:embeddedFont>
      <p:font typeface="Montserrat Light Italics" charset="1" panose="00000400000000000000"/>
      <p:regular r:id="rId78"/>
    </p:embeddedFont>
    <p:embeddedFont>
      <p:font typeface="Montserrat Medium" charset="1" panose="00000600000000000000"/>
      <p:regular r:id="rId79"/>
    </p:embeddedFont>
    <p:embeddedFont>
      <p:font typeface="Montserrat Medium Italics" charset="1" panose="00000600000000000000"/>
      <p:regular r:id="rId80"/>
    </p:embeddedFont>
    <p:embeddedFont>
      <p:font typeface="Montserrat Semi-Bold" charset="1" panose="00000700000000000000"/>
      <p:regular r:id="rId81"/>
    </p:embeddedFont>
    <p:embeddedFont>
      <p:font typeface="Montserrat Semi-Bold Italics" charset="1" panose="00000700000000000000"/>
      <p:regular r:id="rId82"/>
    </p:embeddedFont>
    <p:embeddedFont>
      <p:font typeface="Montserrat Ultra-Bold" charset="1" panose="00000900000000000000"/>
      <p:regular r:id="rId83"/>
    </p:embeddedFont>
    <p:embeddedFont>
      <p:font typeface="Montserrat Ultra-Bold Italics" charset="1" panose="00000900000000000000"/>
      <p:regular r:id="rId84"/>
    </p:embeddedFont>
    <p:embeddedFont>
      <p:font typeface="Montserrat Heavy" charset="1" panose="00000A00000000000000"/>
      <p:regular r:id="rId85"/>
    </p:embeddedFont>
    <p:embeddedFont>
      <p:font typeface="Montserrat Heavy Italics" charset="1" panose="00000A00000000000000"/>
      <p:regular r:id="rId86"/>
    </p:embeddedFont>
    <p:embeddedFont>
      <p:font typeface="Muli" charset="1" panose="00000500000000000000"/>
      <p:regular r:id="rId87"/>
    </p:embeddedFont>
    <p:embeddedFont>
      <p:font typeface="Muli Bold" charset="1" panose="00000800000000000000"/>
      <p:regular r:id="rId88"/>
    </p:embeddedFont>
    <p:embeddedFont>
      <p:font typeface="Muli Italics" charset="1" panose="00000500000000000000"/>
      <p:regular r:id="rId89"/>
    </p:embeddedFont>
    <p:embeddedFont>
      <p:font typeface="Muli Bold Italics" charset="1" panose="00000800000000000000"/>
      <p:regular r:id="rId90"/>
    </p:embeddedFont>
    <p:embeddedFont>
      <p:font typeface="Muli Extra-Light" charset="1" panose="00000300000000000000"/>
      <p:regular r:id="rId91"/>
    </p:embeddedFont>
    <p:embeddedFont>
      <p:font typeface="Muli Extra-Light Italics" charset="1" panose="00000300000000000000"/>
      <p:regular r:id="rId92"/>
    </p:embeddedFont>
    <p:embeddedFont>
      <p:font typeface="Muli Light" charset="1" panose="00000400000000000000"/>
      <p:regular r:id="rId93"/>
    </p:embeddedFont>
    <p:embeddedFont>
      <p:font typeface="Muli Light Italics" charset="1" panose="00000400000000000000"/>
      <p:regular r:id="rId94"/>
    </p:embeddedFont>
    <p:embeddedFont>
      <p:font typeface="Muli Semi-Bold" charset="1" panose="00000700000000000000"/>
      <p:regular r:id="rId95"/>
    </p:embeddedFont>
    <p:embeddedFont>
      <p:font typeface="Muli Semi-Bold Italics" charset="1" panose="00000700000000000000"/>
      <p:regular r:id="rId96"/>
    </p:embeddedFont>
    <p:embeddedFont>
      <p:font typeface="Muli Ultra-Bold" charset="1" panose="00000900000000000000"/>
      <p:regular r:id="rId97"/>
    </p:embeddedFont>
    <p:embeddedFont>
      <p:font typeface="Muli Ultra-Bold Italics" charset="1" panose="00000900000000000000"/>
      <p:regular r:id="rId98"/>
    </p:embeddedFont>
    <p:embeddedFont>
      <p:font typeface="Muli Heavy" charset="1" panose="00000A00000000000000"/>
      <p:regular r:id="rId99"/>
    </p:embeddedFont>
    <p:embeddedFont>
      <p:font typeface="Muli Heavy Italics" charset="1" panose="00000A00000000000000"/>
      <p:regular r:id="rId1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slides/slide1.xml" Type="http://schemas.openxmlformats.org/officeDocument/2006/relationships/slide"/><Relationship Id="rId102" Target="slides/slide2.xml" Type="http://schemas.openxmlformats.org/officeDocument/2006/relationships/slide"/><Relationship Id="rId103" Target="slides/slide3.xml" Type="http://schemas.openxmlformats.org/officeDocument/2006/relationships/slide"/><Relationship Id="rId104" Target="slides/slide4.xml" Type="http://schemas.openxmlformats.org/officeDocument/2006/relationships/slide"/><Relationship Id="rId105" Target="slides/slide5.xml" Type="http://schemas.openxmlformats.org/officeDocument/2006/relationships/slide"/><Relationship Id="rId106" Target="slides/slide6.xml" Type="http://schemas.openxmlformats.org/officeDocument/2006/relationships/slide"/><Relationship Id="rId107" Target="slides/slide7.xml" Type="http://schemas.openxmlformats.org/officeDocument/2006/relationships/slide"/><Relationship Id="rId108" Target="slides/slide8.xml" Type="http://schemas.openxmlformats.org/officeDocument/2006/relationships/slide"/><Relationship Id="rId109" Target="slides/slide9.xml" Type="http://schemas.openxmlformats.org/officeDocument/2006/relationships/slide"/><Relationship Id="rId11" Target="fonts/font11.fntdata" Type="http://schemas.openxmlformats.org/officeDocument/2006/relationships/font"/><Relationship Id="rId110" Target="slides/slide10.xml" Type="http://schemas.openxmlformats.org/officeDocument/2006/relationships/slide"/><Relationship Id="rId111" Target="slides/slide11.xml" Type="http://schemas.openxmlformats.org/officeDocument/2006/relationships/slide"/><Relationship Id="rId112" Target="slides/slide12.xml" Type="http://schemas.openxmlformats.org/officeDocument/2006/relationships/slide"/><Relationship Id="rId113" Target="slides/slide13.xml" Type="http://schemas.openxmlformats.org/officeDocument/2006/relationships/slide"/><Relationship Id="rId114" Target="slides/slide14.xml" Type="http://schemas.openxmlformats.org/officeDocument/2006/relationships/slide"/><Relationship Id="rId115" Target="slides/slide15.xml" Type="http://schemas.openxmlformats.org/officeDocument/2006/relationships/slide"/><Relationship Id="rId116" Target="slides/slide16.xml" Type="http://schemas.openxmlformats.org/officeDocument/2006/relationships/slide"/><Relationship Id="rId117" Target="slides/slide17.xml" Type="http://schemas.openxmlformats.org/officeDocument/2006/relationships/slide"/><Relationship Id="rId118" Target="slides/slide18.xml" Type="http://schemas.openxmlformats.org/officeDocument/2006/relationships/slide"/><Relationship Id="rId119" Target="slides/slide19.xml" Type="http://schemas.openxmlformats.org/officeDocument/2006/relationships/slide"/><Relationship Id="rId12" Target="fonts/font12.fntdata" Type="http://schemas.openxmlformats.org/officeDocument/2006/relationships/font"/><Relationship Id="rId120" Target="slides/slide20.xml" Type="http://schemas.openxmlformats.org/officeDocument/2006/relationships/slide"/><Relationship Id="rId121" Target="slides/slide21.xml" Type="http://schemas.openxmlformats.org/officeDocument/2006/relationships/slide"/><Relationship Id="rId122" Target="slides/slide22.xml" Type="http://schemas.openxmlformats.org/officeDocument/2006/relationships/slide"/><Relationship Id="rId123" Target="slides/slide23.xml" Type="http://schemas.openxmlformats.org/officeDocument/2006/relationships/slide"/><Relationship Id="rId124" Target="slides/slide24.xml" Type="http://schemas.openxmlformats.org/officeDocument/2006/relationships/slide"/><Relationship Id="rId125" Target="slides/slide25.xml" Type="http://schemas.openxmlformats.org/officeDocument/2006/relationships/slide"/><Relationship Id="rId126" Target="slides/slide26.xml" Type="http://schemas.openxmlformats.org/officeDocument/2006/relationships/slide"/><Relationship Id="rId127" Target="slides/slide27.xml" Type="http://schemas.openxmlformats.org/officeDocument/2006/relationships/slide"/><Relationship Id="rId128" Target="slides/slide28.xml" Type="http://schemas.openxmlformats.org/officeDocument/2006/relationships/slide"/><Relationship Id="rId129" Target="slides/slide29.xml" Type="http://schemas.openxmlformats.org/officeDocument/2006/relationships/slide"/><Relationship Id="rId13" Target="fonts/font13.fntdata" Type="http://schemas.openxmlformats.org/officeDocument/2006/relationships/font"/><Relationship Id="rId130" Target="slides/slide30.xml" Type="http://schemas.openxmlformats.org/officeDocument/2006/relationships/slide"/><Relationship Id="rId131" Target="slides/slide31.xml" Type="http://schemas.openxmlformats.org/officeDocument/2006/relationships/slide"/><Relationship Id="rId132" Target="slides/slide32.xml" Type="http://schemas.openxmlformats.org/officeDocument/2006/relationships/slide"/><Relationship Id="rId133" Target="slides/slide33.xml" Type="http://schemas.openxmlformats.org/officeDocument/2006/relationships/slide"/><Relationship Id="rId134" Target="slides/slide34.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24.png" Type="http://schemas.openxmlformats.org/officeDocument/2006/relationships/image"/><Relationship Id="rId19" Target="../media/image25.svg" Type="http://schemas.openxmlformats.org/officeDocument/2006/relationships/image"/><Relationship Id="rId2" Target="../media/image2.png" Type="http://schemas.openxmlformats.org/officeDocument/2006/relationships/image"/><Relationship Id="rId20" Target="../media/image26.png" Type="http://schemas.openxmlformats.org/officeDocument/2006/relationships/image"/><Relationship Id="rId21" Target="../media/image27.svg" Type="http://schemas.openxmlformats.org/officeDocument/2006/relationships/image"/><Relationship Id="rId22" Target="../media/image28.png" Type="http://schemas.openxmlformats.org/officeDocument/2006/relationships/image"/><Relationship Id="rId23" Target="../media/image29.svg" Type="http://schemas.openxmlformats.org/officeDocument/2006/relationships/image"/><Relationship Id="rId24" Target="../media/image30.png" Type="http://schemas.openxmlformats.org/officeDocument/2006/relationships/image"/><Relationship Id="rId25" Target="../media/image31.svg" Type="http://schemas.openxmlformats.org/officeDocument/2006/relationships/image"/><Relationship Id="rId26" Target="../media/image32.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gif"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2" Target="../media/image3.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2" Target="../media/image3.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gif"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2" Target="../media/image3.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5.png" Type="http://schemas.openxmlformats.org/officeDocument/2006/relationships/image"/><Relationship Id="rId5" Target="https://www.mdpi.com/1999-4893/16/2/88" TargetMode="External" Type="http://schemas.openxmlformats.org/officeDocument/2006/relationships/hyperlink"/><Relationship Id="rId6"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
        <p:nvSpPr>
          <p:cNvPr name="TextBox 4" id="4"/>
          <p:cNvSpPr txBox="true"/>
          <p:nvPr/>
        </p:nvSpPr>
        <p:spPr>
          <a:xfrm rot="0">
            <a:off x="2234668" y="3603318"/>
            <a:ext cx="15143287" cy="1144260"/>
          </a:xfrm>
          <a:prstGeom prst="rect">
            <a:avLst/>
          </a:prstGeom>
        </p:spPr>
        <p:txBody>
          <a:bodyPr anchor="t" rtlCol="false" tIns="0" lIns="0" bIns="0" rIns="0">
            <a:spAutoFit/>
          </a:bodyPr>
          <a:lstStyle/>
          <a:p>
            <a:pPr algn="ctr">
              <a:lnSpc>
                <a:spcPts val="9380"/>
              </a:lnSpc>
            </a:pPr>
            <a:r>
              <a:rPr lang="en-US" sz="6700">
                <a:solidFill>
                  <a:srgbClr val="FFFFFF"/>
                </a:solidFill>
                <a:latin typeface="Canva Sans"/>
              </a:rPr>
              <a:t>Cardiovascular Disease Prediction</a:t>
            </a:r>
          </a:p>
        </p:txBody>
      </p:sp>
      <p:sp>
        <p:nvSpPr>
          <p:cNvPr name="TextBox 5" id="5"/>
          <p:cNvSpPr txBox="true"/>
          <p:nvPr/>
        </p:nvSpPr>
        <p:spPr>
          <a:xfrm rot="0">
            <a:off x="9139238" y="4946650"/>
            <a:ext cx="9525" cy="355600"/>
          </a:xfrm>
          <a:prstGeom prst="rect">
            <a:avLst/>
          </a:prstGeom>
        </p:spPr>
        <p:txBody>
          <a:bodyPr anchor="t" rtlCol="false" tIns="0" lIns="0" bIns="0" rIns="0">
            <a:spAutoFit/>
          </a:bodyPr>
          <a:lstStyle/>
          <a:p>
            <a:pPr algn="ctr">
              <a:lnSpc>
                <a:spcPts val="2974"/>
              </a:lnSpc>
              <a:spcBef>
                <a:spcPct val="0"/>
              </a:spcBef>
            </a:pPr>
          </a:p>
        </p:txBody>
      </p:sp>
      <p:sp>
        <p:nvSpPr>
          <p:cNvPr name="TextBox 6" id="6"/>
          <p:cNvSpPr txBox="true"/>
          <p:nvPr/>
        </p:nvSpPr>
        <p:spPr>
          <a:xfrm rot="0">
            <a:off x="13833528" y="4652327"/>
            <a:ext cx="306705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Group: 32</a:t>
            </a:r>
          </a:p>
        </p:txBody>
      </p:sp>
      <p:sp>
        <p:nvSpPr>
          <p:cNvPr name="TextBox 7" id="7"/>
          <p:cNvSpPr txBox="true"/>
          <p:nvPr/>
        </p:nvSpPr>
        <p:spPr>
          <a:xfrm rot="0">
            <a:off x="12954000" y="7083340"/>
            <a:ext cx="2476500" cy="405130"/>
          </a:xfrm>
          <a:prstGeom prst="rect">
            <a:avLst/>
          </a:prstGeom>
        </p:spPr>
        <p:txBody>
          <a:bodyPr anchor="t" rtlCol="false" tIns="0" lIns="0" bIns="0" rIns="0">
            <a:spAutoFit/>
          </a:bodyPr>
          <a:lstStyle/>
          <a:p>
            <a:pPr algn="ctr">
              <a:lnSpc>
                <a:spcPts val="3394"/>
              </a:lnSpc>
              <a:spcBef>
                <a:spcPct val="0"/>
              </a:spcBef>
            </a:pPr>
            <a:r>
              <a:rPr lang="en-US" sz="2424">
                <a:solidFill>
                  <a:srgbClr val="FFFFFF"/>
                </a:solidFill>
                <a:latin typeface="Canva Sans Bold"/>
              </a:rPr>
              <a:t>Presentation By:</a:t>
            </a:r>
          </a:p>
        </p:txBody>
      </p:sp>
      <p:sp>
        <p:nvSpPr>
          <p:cNvPr name="TextBox 8" id="8"/>
          <p:cNvSpPr txBox="true"/>
          <p:nvPr/>
        </p:nvSpPr>
        <p:spPr>
          <a:xfrm rot="0">
            <a:off x="14192250" y="7576792"/>
            <a:ext cx="3031336" cy="2079625"/>
          </a:xfrm>
          <a:prstGeom prst="rect">
            <a:avLst/>
          </a:prstGeom>
        </p:spPr>
        <p:txBody>
          <a:bodyPr anchor="t" rtlCol="false" tIns="0" lIns="0" bIns="0" rIns="0">
            <a:spAutoFit/>
          </a:bodyPr>
          <a:lstStyle/>
          <a:p>
            <a:pPr>
              <a:lnSpc>
                <a:spcPts val="4249"/>
              </a:lnSpc>
            </a:pPr>
            <a:r>
              <a:rPr lang="en-US" sz="2124">
                <a:solidFill>
                  <a:srgbClr val="FFFFFF"/>
                </a:solidFill>
                <a:latin typeface="Canva Sans Bold"/>
              </a:rPr>
              <a:t>Arnav Gupta </a:t>
            </a:r>
          </a:p>
          <a:p>
            <a:pPr>
              <a:lnSpc>
                <a:spcPts val="4249"/>
              </a:lnSpc>
            </a:pPr>
            <a:r>
              <a:rPr lang="en-US" sz="2124">
                <a:solidFill>
                  <a:srgbClr val="FFFFFF"/>
                </a:solidFill>
                <a:latin typeface="Canva Sans Bold"/>
              </a:rPr>
              <a:t>Karan Gupta </a:t>
            </a:r>
          </a:p>
          <a:p>
            <a:pPr>
              <a:lnSpc>
                <a:spcPts val="4249"/>
              </a:lnSpc>
            </a:pPr>
            <a:r>
              <a:rPr lang="en-US" sz="2124">
                <a:solidFill>
                  <a:srgbClr val="FFFFFF"/>
                </a:solidFill>
                <a:latin typeface="Canva Sans Bold"/>
              </a:rPr>
              <a:t>Shivesh Gulati</a:t>
            </a:r>
          </a:p>
          <a:p>
            <a:pPr>
              <a:lnSpc>
                <a:spcPts val="4249"/>
              </a:lnSpc>
            </a:pPr>
            <a:r>
              <a:rPr lang="en-US" sz="2124">
                <a:solidFill>
                  <a:srgbClr val="FFFFFF"/>
                </a:solidFill>
                <a:latin typeface="Canva Sans Bold"/>
              </a:rPr>
              <a:t>Vishal Singh</a:t>
            </a:r>
          </a:p>
        </p:txBody>
      </p:sp>
      <p:sp>
        <p:nvSpPr>
          <p:cNvPr name="TextBox 9" id="9"/>
          <p:cNvSpPr txBox="true"/>
          <p:nvPr/>
        </p:nvSpPr>
        <p:spPr>
          <a:xfrm rot="0">
            <a:off x="16021050" y="7576792"/>
            <a:ext cx="1759055" cy="2613025"/>
          </a:xfrm>
          <a:prstGeom prst="rect">
            <a:avLst/>
          </a:prstGeom>
        </p:spPr>
        <p:txBody>
          <a:bodyPr anchor="t" rtlCol="false" tIns="0" lIns="0" bIns="0" rIns="0">
            <a:spAutoFit/>
          </a:bodyPr>
          <a:lstStyle/>
          <a:p>
            <a:pPr algn="ctr">
              <a:lnSpc>
                <a:spcPts val="4249"/>
              </a:lnSpc>
            </a:pPr>
            <a:r>
              <a:rPr lang="en-US" sz="2124">
                <a:solidFill>
                  <a:srgbClr val="FFFFFF"/>
                </a:solidFill>
                <a:latin typeface="Canva Sans Bold"/>
              </a:rPr>
              <a:t>2021236</a:t>
            </a:r>
          </a:p>
          <a:p>
            <a:pPr algn="ctr">
              <a:lnSpc>
                <a:spcPts val="4249"/>
              </a:lnSpc>
            </a:pPr>
            <a:r>
              <a:rPr lang="en-US" sz="2124">
                <a:solidFill>
                  <a:srgbClr val="FFFFFF"/>
                </a:solidFill>
                <a:latin typeface="Canva Sans Bold"/>
              </a:rPr>
              <a:t>2021258</a:t>
            </a:r>
          </a:p>
          <a:p>
            <a:pPr algn="ctr">
              <a:lnSpc>
                <a:spcPts val="4249"/>
              </a:lnSpc>
            </a:pPr>
            <a:r>
              <a:rPr lang="en-US" sz="2124">
                <a:solidFill>
                  <a:srgbClr val="FFFFFF"/>
                </a:solidFill>
                <a:latin typeface="Canva Sans Bold"/>
              </a:rPr>
              <a:t>2021286</a:t>
            </a:r>
          </a:p>
          <a:p>
            <a:pPr algn="ctr">
              <a:lnSpc>
                <a:spcPts val="4249"/>
              </a:lnSpc>
            </a:pPr>
            <a:r>
              <a:rPr lang="en-US" sz="2124">
                <a:solidFill>
                  <a:srgbClr val="FFFFFF"/>
                </a:solidFill>
                <a:latin typeface="Canva Sans Bold"/>
              </a:rPr>
              <a:t>2021575</a:t>
            </a:r>
          </a:p>
          <a:p>
            <a:pPr algn="ctr">
              <a:lnSpc>
                <a:spcPts val="424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1133325" y="1995293"/>
            <a:ext cx="4871734" cy="7307601"/>
          </a:xfrm>
          <a:custGeom>
            <a:avLst/>
            <a:gdLst/>
            <a:ahLst/>
            <a:cxnLst/>
            <a:rect r="r" b="b" t="t" l="l"/>
            <a:pathLst>
              <a:path h="7307601" w="4871734">
                <a:moveTo>
                  <a:pt x="0" y="0"/>
                </a:moveTo>
                <a:lnTo>
                  <a:pt x="4871734" y="0"/>
                </a:lnTo>
                <a:lnTo>
                  <a:pt x="4871734" y="7307601"/>
                </a:lnTo>
                <a:lnTo>
                  <a:pt x="0" y="7307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4411418" y="7840159"/>
            <a:ext cx="909235" cy="909235"/>
            <a:chOff x="0" y="0"/>
            <a:chExt cx="1212314" cy="1212314"/>
          </a:xfrm>
        </p:grpSpPr>
        <p:sp>
          <p:nvSpPr>
            <p:cNvPr name="Freeform 7" id="7"/>
            <p:cNvSpPr/>
            <p:nvPr/>
          </p:nvSpPr>
          <p:spPr>
            <a:xfrm flipH="false" flipV="false" rot="0">
              <a:off x="0" y="0"/>
              <a:ext cx="1212314" cy="1212314"/>
            </a:xfrm>
            <a:custGeom>
              <a:avLst/>
              <a:gdLst/>
              <a:ahLst/>
              <a:cxnLst/>
              <a:rect r="r" b="b" t="t" l="l"/>
              <a:pathLst>
                <a:path h="1212314" w="1212314">
                  <a:moveTo>
                    <a:pt x="0" y="0"/>
                  </a:moveTo>
                  <a:lnTo>
                    <a:pt x="1212314" y="0"/>
                  </a:lnTo>
                  <a:lnTo>
                    <a:pt x="1212314" y="1212314"/>
                  </a:lnTo>
                  <a:lnTo>
                    <a:pt x="0" y="12123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96291" y="348686"/>
              <a:ext cx="619732" cy="514941"/>
            </a:xfrm>
            <a:custGeom>
              <a:avLst/>
              <a:gdLst/>
              <a:ahLst/>
              <a:cxnLst/>
              <a:rect r="r" b="b" t="t" l="l"/>
              <a:pathLst>
                <a:path h="514941" w="619732">
                  <a:moveTo>
                    <a:pt x="0" y="0"/>
                  </a:moveTo>
                  <a:lnTo>
                    <a:pt x="619732" y="0"/>
                  </a:lnTo>
                  <a:lnTo>
                    <a:pt x="619732" y="514941"/>
                  </a:lnTo>
                  <a:lnTo>
                    <a:pt x="0" y="514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9" id="9"/>
          <p:cNvGrpSpPr/>
          <p:nvPr/>
        </p:nvGrpSpPr>
        <p:grpSpPr>
          <a:xfrm rot="0">
            <a:off x="5434847" y="6321051"/>
            <a:ext cx="908032" cy="908032"/>
            <a:chOff x="0" y="0"/>
            <a:chExt cx="1210709" cy="1210709"/>
          </a:xfrm>
        </p:grpSpPr>
        <p:sp>
          <p:nvSpPr>
            <p:cNvPr name="Freeform 10" id="10"/>
            <p:cNvSpPr/>
            <p:nvPr/>
          </p:nvSpPr>
          <p:spPr>
            <a:xfrm flipH="false" flipV="false" rot="0">
              <a:off x="0" y="0"/>
              <a:ext cx="1210709" cy="1210709"/>
            </a:xfrm>
            <a:custGeom>
              <a:avLst/>
              <a:gdLst/>
              <a:ahLst/>
              <a:cxnLst/>
              <a:rect r="r" b="b" t="t" l="l"/>
              <a:pathLst>
                <a:path h="1210709" w="1210709">
                  <a:moveTo>
                    <a:pt x="0" y="0"/>
                  </a:moveTo>
                  <a:lnTo>
                    <a:pt x="1210709" y="0"/>
                  </a:lnTo>
                  <a:lnTo>
                    <a:pt x="1210709" y="1210709"/>
                  </a:lnTo>
                  <a:lnTo>
                    <a:pt x="0" y="12107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232630" y="315148"/>
              <a:ext cx="745449" cy="570607"/>
            </a:xfrm>
            <a:custGeom>
              <a:avLst/>
              <a:gdLst/>
              <a:ahLst/>
              <a:cxnLst/>
              <a:rect r="r" b="b" t="t" l="l"/>
              <a:pathLst>
                <a:path h="570607" w="745449">
                  <a:moveTo>
                    <a:pt x="0" y="0"/>
                  </a:moveTo>
                  <a:lnTo>
                    <a:pt x="745449" y="0"/>
                  </a:lnTo>
                  <a:lnTo>
                    <a:pt x="745449" y="570607"/>
                  </a:lnTo>
                  <a:lnTo>
                    <a:pt x="0" y="5706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grpSp>
        <p:nvGrpSpPr>
          <p:cNvPr name="Group 12" id="12"/>
          <p:cNvGrpSpPr/>
          <p:nvPr/>
        </p:nvGrpSpPr>
        <p:grpSpPr>
          <a:xfrm rot="0">
            <a:off x="3085283" y="1732598"/>
            <a:ext cx="903964" cy="903964"/>
            <a:chOff x="0" y="0"/>
            <a:chExt cx="1205285" cy="1205285"/>
          </a:xfrm>
        </p:grpSpPr>
        <p:sp>
          <p:nvSpPr>
            <p:cNvPr name="Freeform 13" id="13"/>
            <p:cNvSpPr/>
            <p:nvPr/>
          </p:nvSpPr>
          <p:spPr>
            <a:xfrm flipH="false" flipV="false" rot="-15335">
              <a:off x="2670" y="2670"/>
              <a:ext cx="1199944" cy="1199944"/>
            </a:xfrm>
            <a:custGeom>
              <a:avLst/>
              <a:gdLst/>
              <a:ahLst/>
              <a:cxnLst/>
              <a:rect r="r" b="b" t="t" l="l"/>
              <a:pathLst>
                <a:path h="1199944" w="1199944">
                  <a:moveTo>
                    <a:pt x="0" y="0"/>
                  </a:moveTo>
                  <a:lnTo>
                    <a:pt x="1199944" y="0"/>
                  </a:lnTo>
                  <a:lnTo>
                    <a:pt x="1199944" y="1199944"/>
                  </a:lnTo>
                  <a:lnTo>
                    <a:pt x="0" y="11999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427220" y="345356"/>
              <a:ext cx="350845" cy="514573"/>
            </a:xfrm>
            <a:custGeom>
              <a:avLst/>
              <a:gdLst/>
              <a:ahLst/>
              <a:cxnLst/>
              <a:rect r="r" b="b" t="t" l="l"/>
              <a:pathLst>
                <a:path h="514573" w="350845">
                  <a:moveTo>
                    <a:pt x="0" y="0"/>
                  </a:moveTo>
                  <a:lnTo>
                    <a:pt x="350845" y="0"/>
                  </a:lnTo>
                  <a:lnTo>
                    <a:pt x="350845" y="514573"/>
                  </a:lnTo>
                  <a:lnTo>
                    <a:pt x="0" y="5145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sp>
        <p:nvSpPr>
          <p:cNvPr name="Freeform 15" id="15"/>
          <p:cNvSpPr/>
          <p:nvPr/>
        </p:nvSpPr>
        <p:spPr>
          <a:xfrm flipH="false" flipV="false" rot="0">
            <a:off x="3453475" y="3553418"/>
            <a:ext cx="383967" cy="383967"/>
          </a:xfrm>
          <a:custGeom>
            <a:avLst/>
            <a:gdLst/>
            <a:ahLst/>
            <a:cxnLst/>
            <a:rect r="r" b="b" t="t" l="l"/>
            <a:pathLst>
              <a:path h="383967" w="383967">
                <a:moveTo>
                  <a:pt x="0" y="0"/>
                </a:moveTo>
                <a:lnTo>
                  <a:pt x="383967" y="0"/>
                </a:lnTo>
                <a:lnTo>
                  <a:pt x="383967" y="383966"/>
                </a:lnTo>
                <a:lnTo>
                  <a:pt x="0" y="3839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AutoShape 16" id="16"/>
          <p:cNvSpPr/>
          <p:nvPr/>
        </p:nvSpPr>
        <p:spPr>
          <a:xfrm>
            <a:off x="7760748" y="2194104"/>
            <a:ext cx="869102" cy="0"/>
          </a:xfrm>
          <a:prstGeom prst="line">
            <a:avLst/>
          </a:prstGeom>
          <a:ln cap="rnd" w="19050">
            <a:solidFill>
              <a:srgbClr val="E86A8A"/>
            </a:solidFill>
            <a:prstDash val="solid"/>
            <a:headEnd type="oval" len="lg" w="lg"/>
            <a:tailEnd type="oval" len="lg" w="lg"/>
          </a:ln>
        </p:spPr>
      </p:sp>
      <p:sp>
        <p:nvSpPr>
          <p:cNvPr name="AutoShape 17" id="17"/>
          <p:cNvSpPr/>
          <p:nvPr/>
        </p:nvSpPr>
        <p:spPr>
          <a:xfrm>
            <a:off x="8629850" y="8304302"/>
            <a:ext cx="869102" cy="0"/>
          </a:xfrm>
          <a:prstGeom prst="line">
            <a:avLst/>
          </a:prstGeom>
          <a:ln cap="rnd" w="19050">
            <a:solidFill>
              <a:srgbClr val="8096D1"/>
            </a:solidFill>
            <a:prstDash val="solid"/>
            <a:headEnd type="oval" len="lg" w="lg"/>
            <a:tailEnd type="oval" len="lg" w="lg"/>
          </a:ln>
        </p:spPr>
      </p:sp>
      <p:sp>
        <p:nvSpPr>
          <p:cNvPr name="AutoShape 18" id="18"/>
          <p:cNvSpPr/>
          <p:nvPr/>
        </p:nvSpPr>
        <p:spPr>
          <a:xfrm>
            <a:off x="9594195" y="4992770"/>
            <a:ext cx="869102" cy="0"/>
          </a:xfrm>
          <a:prstGeom prst="line">
            <a:avLst/>
          </a:prstGeom>
          <a:ln cap="rnd" w="19050">
            <a:solidFill>
              <a:srgbClr val="F7B385"/>
            </a:solidFill>
            <a:prstDash val="solid"/>
            <a:headEnd type="oval" len="lg" w="lg"/>
            <a:tailEnd type="oval" len="lg" w="lg"/>
          </a:ln>
        </p:spPr>
      </p:sp>
      <p:sp>
        <p:nvSpPr>
          <p:cNvPr name="AutoShape 19" id="19"/>
          <p:cNvSpPr/>
          <p:nvPr/>
        </p:nvSpPr>
        <p:spPr>
          <a:xfrm>
            <a:off x="9623807" y="6784592"/>
            <a:ext cx="869102" cy="0"/>
          </a:xfrm>
          <a:prstGeom prst="line">
            <a:avLst/>
          </a:prstGeom>
          <a:ln cap="rnd" w="19050">
            <a:solidFill>
              <a:srgbClr val="CADB7F"/>
            </a:solidFill>
            <a:prstDash val="solid"/>
            <a:headEnd type="oval" len="lg" w="lg"/>
            <a:tailEnd type="oval" len="lg" w="lg"/>
          </a:ln>
        </p:spPr>
      </p:sp>
      <p:sp>
        <p:nvSpPr>
          <p:cNvPr name="AutoShape 20" id="20"/>
          <p:cNvSpPr/>
          <p:nvPr/>
        </p:nvSpPr>
        <p:spPr>
          <a:xfrm>
            <a:off x="9861932" y="3431581"/>
            <a:ext cx="869102" cy="0"/>
          </a:xfrm>
          <a:prstGeom prst="line">
            <a:avLst/>
          </a:prstGeom>
          <a:ln cap="rnd" w="19050">
            <a:solidFill>
              <a:srgbClr val="73C2A6"/>
            </a:solidFill>
            <a:prstDash val="solid"/>
            <a:headEnd type="oval" len="lg" w="lg"/>
            <a:tailEnd type="oval" len="lg" w="lg"/>
          </a:ln>
        </p:spPr>
      </p:sp>
      <p:sp>
        <p:nvSpPr>
          <p:cNvPr name="Freeform 21" id="21"/>
          <p:cNvSpPr/>
          <p:nvPr/>
        </p:nvSpPr>
        <p:spPr>
          <a:xfrm flipH="false" flipV="false" rot="0">
            <a:off x="5553077" y="4531263"/>
            <a:ext cx="903964" cy="903964"/>
          </a:xfrm>
          <a:custGeom>
            <a:avLst/>
            <a:gdLst/>
            <a:ahLst/>
            <a:cxnLst/>
            <a:rect r="r" b="b" t="t" l="l"/>
            <a:pathLst>
              <a:path h="903964" w="903964">
                <a:moveTo>
                  <a:pt x="0" y="0"/>
                </a:moveTo>
                <a:lnTo>
                  <a:pt x="903963" y="0"/>
                </a:lnTo>
                <a:lnTo>
                  <a:pt x="903963" y="903963"/>
                </a:lnTo>
                <a:lnTo>
                  <a:pt x="0" y="90396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2" id="22"/>
          <p:cNvSpPr/>
          <p:nvPr/>
        </p:nvSpPr>
        <p:spPr>
          <a:xfrm flipH="false" flipV="false" rot="0">
            <a:off x="5749669" y="4693868"/>
            <a:ext cx="578752" cy="578752"/>
          </a:xfrm>
          <a:custGeom>
            <a:avLst/>
            <a:gdLst/>
            <a:ahLst/>
            <a:cxnLst/>
            <a:rect r="r" b="b" t="t" l="l"/>
            <a:pathLst>
              <a:path h="578752" w="578752">
                <a:moveTo>
                  <a:pt x="0" y="0"/>
                </a:moveTo>
                <a:lnTo>
                  <a:pt x="578753" y="0"/>
                </a:lnTo>
                <a:lnTo>
                  <a:pt x="578753" y="578753"/>
                </a:lnTo>
                <a:lnTo>
                  <a:pt x="0" y="57875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3" id="23"/>
          <p:cNvSpPr/>
          <p:nvPr/>
        </p:nvSpPr>
        <p:spPr>
          <a:xfrm flipH="false" flipV="false" rot="0">
            <a:off x="3150425" y="9247785"/>
            <a:ext cx="464799" cy="386206"/>
          </a:xfrm>
          <a:custGeom>
            <a:avLst/>
            <a:gdLst/>
            <a:ahLst/>
            <a:cxnLst/>
            <a:rect r="r" b="b" t="t" l="l"/>
            <a:pathLst>
              <a:path h="386206" w="464799">
                <a:moveTo>
                  <a:pt x="0" y="0"/>
                </a:moveTo>
                <a:lnTo>
                  <a:pt x="464799" y="0"/>
                </a:lnTo>
                <a:lnTo>
                  <a:pt x="464799" y="386206"/>
                </a:lnTo>
                <a:lnTo>
                  <a:pt x="0" y="3862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2984838" y="9199425"/>
            <a:ext cx="331173" cy="465844"/>
          </a:xfrm>
          <a:custGeom>
            <a:avLst/>
            <a:gdLst/>
            <a:ahLst/>
            <a:cxnLst/>
            <a:rect r="r" b="b" t="t" l="l"/>
            <a:pathLst>
              <a:path h="465844" w="331173">
                <a:moveTo>
                  <a:pt x="0" y="0"/>
                </a:moveTo>
                <a:lnTo>
                  <a:pt x="331173" y="0"/>
                </a:lnTo>
                <a:lnTo>
                  <a:pt x="331173" y="465844"/>
                </a:lnTo>
                <a:lnTo>
                  <a:pt x="0" y="46584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AutoShape 25" id="25"/>
          <p:cNvSpPr/>
          <p:nvPr/>
        </p:nvSpPr>
        <p:spPr>
          <a:xfrm>
            <a:off x="7424853" y="9643516"/>
            <a:ext cx="869102" cy="0"/>
          </a:xfrm>
          <a:prstGeom prst="line">
            <a:avLst/>
          </a:prstGeom>
          <a:ln cap="rnd" w="19050">
            <a:solidFill>
              <a:srgbClr val="73C2A6"/>
            </a:solidFill>
            <a:prstDash val="solid"/>
            <a:headEnd type="oval" len="lg" w="lg"/>
            <a:tailEnd type="oval" len="lg" w="lg"/>
          </a:ln>
        </p:spPr>
      </p:sp>
      <p:sp>
        <p:nvSpPr>
          <p:cNvPr name="Freeform 26" id="26"/>
          <p:cNvSpPr/>
          <p:nvPr/>
        </p:nvSpPr>
        <p:spPr>
          <a:xfrm flipH="false" flipV="false" rot="0">
            <a:off x="4631004" y="3072432"/>
            <a:ext cx="1019734" cy="864953"/>
          </a:xfrm>
          <a:custGeom>
            <a:avLst/>
            <a:gdLst/>
            <a:ahLst/>
            <a:cxnLst/>
            <a:rect r="r" b="b" t="t" l="l"/>
            <a:pathLst>
              <a:path h="864953" w="1019734">
                <a:moveTo>
                  <a:pt x="0" y="0"/>
                </a:moveTo>
                <a:lnTo>
                  <a:pt x="1019734" y="0"/>
                </a:lnTo>
                <a:lnTo>
                  <a:pt x="1019734" y="864952"/>
                </a:lnTo>
                <a:lnTo>
                  <a:pt x="0" y="864952"/>
                </a:lnTo>
                <a:lnTo>
                  <a:pt x="0" y="0"/>
                </a:lnTo>
                <a:close/>
              </a:path>
            </a:pathLst>
          </a:custGeom>
          <a:blipFill>
            <a:blip r:embed="rId26"/>
            <a:stretch>
              <a:fillRect l="0" t="0" r="0" b="0"/>
            </a:stretch>
          </a:blipFill>
        </p:spPr>
      </p:sp>
      <p:sp>
        <p:nvSpPr>
          <p:cNvPr name="TextBox 27" id="27"/>
          <p:cNvSpPr txBox="true"/>
          <p:nvPr/>
        </p:nvSpPr>
        <p:spPr>
          <a:xfrm rot="0">
            <a:off x="6707949" y="4737735"/>
            <a:ext cx="2637289" cy="405765"/>
          </a:xfrm>
          <a:prstGeom prst="rect">
            <a:avLst/>
          </a:prstGeom>
        </p:spPr>
        <p:txBody>
          <a:bodyPr anchor="t" rtlCol="false" tIns="0" lIns="0" bIns="0" rIns="0">
            <a:spAutoFit/>
          </a:bodyPr>
          <a:lstStyle/>
          <a:p>
            <a:pPr>
              <a:lnSpc>
                <a:spcPts val="3359"/>
              </a:lnSpc>
            </a:pPr>
            <a:r>
              <a:rPr lang="en-US" sz="2399" spc="23">
                <a:solidFill>
                  <a:srgbClr val="F7B385"/>
                </a:solidFill>
                <a:latin typeface="Inter Bold"/>
              </a:rPr>
              <a:t>Target Variable</a:t>
            </a:r>
          </a:p>
        </p:txBody>
      </p:sp>
      <p:sp>
        <p:nvSpPr>
          <p:cNvPr name="TextBox 28" id="28"/>
          <p:cNvSpPr txBox="true"/>
          <p:nvPr/>
        </p:nvSpPr>
        <p:spPr>
          <a:xfrm rot="0">
            <a:off x="6549473" y="6524625"/>
            <a:ext cx="3074334" cy="405765"/>
          </a:xfrm>
          <a:prstGeom prst="rect">
            <a:avLst/>
          </a:prstGeom>
        </p:spPr>
        <p:txBody>
          <a:bodyPr anchor="t" rtlCol="false" tIns="0" lIns="0" bIns="0" rIns="0">
            <a:spAutoFit/>
          </a:bodyPr>
          <a:lstStyle/>
          <a:p>
            <a:pPr>
              <a:lnSpc>
                <a:spcPts val="3359"/>
              </a:lnSpc>
            </a:pPr>
            <a:r>
              <a:rPr lang="en-US" sz="2399" spc="23">
                <a:solidFill>
                  <a:srgbClr val="CADB7F"/>
                </a:solidFill>
                <a:latin typeface="Inter Bold"/>
              </a:rPr>
              <a:t>Dropped Column</a:t>
            </a:r>
          </a:p>
        </p:txBody>
      </p:sp>
      <p:sp>
        <p:nvSpPr>
          <p:cNvPr name="TextBox 29" id="29"/>
          <p:cNvSpPr txBox="true"/>
          <p:nvPr/>
        </p:nvSpPr>
        <p:spPr>
          <a:xfrm rot="0">
            <a:off x="5888863" y="3147653"/>
            <a:ext cx="3734945" cy="405765"/>
          </a:xfrm>
          <a:prstGeom prst="rect">
            <a:avLst/>
          </a:prstGeom>
        </p:spPr>
        <p:txBody>
          <a:bodyPr anchor="t" rtlCol="false" tIns="0" lIns="0" bIns="0" rIns="0">
            <a:spAutoFit/>
          </a:bodyPr>
          <a:lstStyle/>
          <a:p>
            <a:pPr>
              <a:lnSpc>
                <a:spcPts val="3359"/>
              </a:lnSpc>
            </a:pPr>
            <a:r>
              <a:rPr lang="en-US" sz="2399" spc="23">
                <a:solidFill>
                  <a:srgbClr val="73C2A6"/>
                </a:solidFill>
                <a:latin typeface="Inter Bold"/>
              </a:rPr>
              <a:t>Original Shape and Size</a:t>
            </a:r>
          </a:p>
        </p:txBody>
      </p:sp>
      <p:sp>
        <p:nvSpPr>
          <p:cNvPr name="TextBox 30" id="30"/>
          <p:cNvSpPr txBox="true"/>
          <p:nvPr/>
        </p:nvSpPr>
        <p:spPr>
          <a:xfrm rot="0">
            <a:off x="5656666" y="8068082"/>
            <a:ext cx="2637289" cy="405765"/>
          </a:xfrm>
          <a:prstGeom prst="rect">
            <a:avLst/>
          </a:prstGeom>
        </p:spPr>
        <p:txBody>
          <a:bodyPr anchor="t" rtlCol="false" tIns="0" lIns="0" bIns="0" rIns="0">
            <a:spAutoFit/>
          </a:bodyPr>
          <a:lstStyle/>
          <a:p>
            <a:pPr>
              <a:lnSpc>
                <a:spcPts val="3359"/>
              </a:lnSpc>
            </a:pPr>
            <a:r>
              <a:rPr lang="en-US" sz="2399" spc="23">
                <a:solidFill>
                  <a:srgbClr val="8096D1"/>
                </a:solidFill>
                <a:latin typeface="Inter Bold"/>
              </a:rPr>
              <a:t>Derived Features</a:t>
            </a:r>
          </a:p>
        </p:txBody>
      </p:sp>
      <p:sp>
        <p:nvSpPr>
          <p:cNvPr name="TextBox 31" id="31"/>
          <p:cNvSpPr txBox="true"/>
          <p:nvPr/>
        </p:nvSpPr>
        <p:spPr>
          <a:xfrm rot="0">
            <a:off x="1075167" y="341974"/>
            <a:ext cx="14240265"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Shape Size and Derived Features</a:t>
            </a:r>
          </a:p>
        </p:txBody>
      </p:sp>
      <p:sp>
        <p:nvSpPr>
          <p:cNvPr name="TextBox 32" id="32"/>
          <p:cNvSpPr txBox="true"/>
          <p:nvPr/>
        </p:nvSpPr>
        <p:spPr>
          <a:xfrm rot="0">
            <a:off x="8802451" y="1977887"/>
            <a:ext cx="1085575" cy="365760"/>
          </a:xfrm>
          <a:prstGeom prst="rect">
            <a:avLst/>
          </a:prstGeom>
        </p:spPr>
        <p:txBody>
          <a:bodyPr anchor="t" rtlCol="false" tIns="0" lIns="0" bIns="0" rIns="0">
            <a:spAutoFit/>
          </a:bodyPr>
          <a:lstStyle/>
          <a:p>
            <a:pPr>
              <a:lnSpc>
                <a:spcPts val="2939"/>
              </a:lnSpc>
            </a:pPr>
            <a:r>
              <a:rPr lang="en-US" sz="2099" spc="20">
                <a:solidFill>
                  <a:srgbClr val="010101"/>
                </a:solidFill>
                <a:latin typeface="Inter Bold"/>
              </a:rPr>
              <a:t>Kaggle</a:t>
            </a:r>
          </a:p>
        </p:txBody>
      </p:sp>
      <p:sp>
        <p:nvSpPr>
          <p:cNvPr name="TextBox 33" id="33"/>
          <p:cNvSpPr txBox="true"/>
          <p:nvPr/>
        </p:nvSpPr>
        <p:spPr>
          <a:xfrm rot="0">
            <a:off x="10969159" y="3039151"/>
            <a:ext cx="6236831" cy="737235"/>
          </a:xfrm>
          <a:prstGeom prst="rect">
            <a:avLst/>
          </a:prstGeom>
        </p:spPr>
        <p:txBody>
          <a:bodyPr anchor="t" rtlCol="false" tIns="0" lIns="0" bIns="0" rIns="0">
            <a:spAutoFit/>
          </a:bodyPr>
          <a:lstStyle/>
          <a:p>
            <a:pPr>
              <a:lnSpc>
                <a:spcPts val="2939"/>
              </a:lnSpc>
            </a:pPr>
            <a:r>
              <a:rPr lang="en-US" sz="2099" spc="20">
                <a:solidFill>
                  <a:srgbClr val="101010"/>
                </a:solidFill>
                <a:latin typeface="Inter Bold"/>
              </a:rPr>
              <a:t>70,000 rows </a:t>
            </a:r>
          </a:p>
          <a:p>
            <a:pPr>
              <a:lnSpc>
                <a:spcPts val="2939"/>
              </a:lnSpc>
            </a:pPr>
            <a:r>
              <a:rPr lang="en-US" sz="2099" spc="20">
                <a:solidFill>
                  <a:srgbClr val="101010"/>
                </a:solidFill>
                <a:latin typeface="Inter Bold"/>
              </a:rPr>
              <a:t>13 columns</a:t>
            </a:r>
          </a:p>
        </p:txBody>
      </p:sp>
      <p:sp>
        <p:nvSpPr>
          <p:cNvPr name="TextBox 34" id="34"/>
          <p:cNvSpPr txBox="true"/>
          <p:nvPr/>
        </p:nvSpPr>
        <p:spPr>
          <a:xfrm rot="0">
            <a:off x="10969159" y="6587425"/>
            <a:ext cx="1403603" cy="365760"/>
          </a:xfrm>
          <a:prstGeom prst="rect">
            <a:avLst/>
          </a:prstGeom>
        </p:spPr>
        <p:txBody>
          <a:bodyPr anchor="t" rtlCol="false" tIns="0" lIns="0" bIns="0" rIns="0">
            <a:spAutoFit/>
          </a:bodyPr>
          <a:lstStyle/>
          <a:p>
            <a:pPr algn="l" marL="0" indent="0" lvl="0">
              <a:lnSpc>
                <a:spcPts val="2939"/>
              </a:lnSpc>
              <a:spcBef>
                <a:spcPct val="0"/>
              </a:spcBef>
            </a:pPr>
            <a:r>
              <a:rPr lang="en-US" sz="2099" spc="20" strike="noStrike" u="none">
                <a:solidFill>
                  <a:srgbClr val="101010"/>
                </a:solidFill>
                <a:latin typeface="Inter Bold"/>
              </a:rPr>
              <a:t>Patient ID</a:t>
            </a:r>
          </a:p>
        </p:txBody>
      </p:sp>
      <p:sp>
        <p:nvSpPr>
          <p:cNvPr name="TextBox 35" id="35"/>
          <p:cNvSpPr txBox="true"/>
          <p:nvPr/>
        </p:nvSpPr>
        <p:spPr>
          <a:xfrm rot="0">
            <a:off x="10969159" y="4697991"/>
            <a:ext cx="5183764" cy="737235"/>
          </a:xfrm>
          <a:prstGeom prst="rect">
            <a:avLst/>
          </a:prstGeom>
        </p:spPr>
        <p:txBody>
          <a:bodyPr anchor="t" rtlCol="false" tIns="0" lIns="0" bIns="0" rIns="0">
            <a:spAutoFit/>
          </a:bodyPr>
          <a:lstStyle/>
          <a:p>
            <a:pPr>
              <a:lnSpc>
                <a:spcPts val="2939"/>
              </a:lnSpc>
            </a:pPr>
            <a:r>
              <a:rPr lang="en-US" sz="2099" spc="20">
                <a:solidFill>
                  <a:srgbClr val="010101"/>
                </a:solidFill>
                <a:latin typeface="Inter Bold"/>
              </a:rPr>
              <a:t>A binary variable “</a:t>
            </a:r>
            <a:r>
              <a:rPr lang="en-US" sz="2099" spc="20">
                <a:solidFill>
                  <a:srgbClr val="FF3131"/>
                </a:solidFill>
                <a:latin typeface="Inter Bold"/>
              </a:rPr>
              <a:t>cardio“</a:t>
            </a:r>
            <a:r>
              <a:rPr lang="en-US" sz="2099" spc="20">
                <a:solidFill>
                  <a:srgbClr val="010101"/>
                </a:solidFill>
                <a:latin typeface="Inter Bold"/>
              </a:rPr>
              <a:t> </a:t>
            </a:r>
          </a:p>
          <a:p>
            <a:pPr>
              <a:lnSpc>
                <a:spcPts val="2939"/>
              </a:lnSpc>
            </a:pPr>
            <a:r>
              <a:rPr lang="en-US" sz="2099" spc="20">
                <a:solidFill>
                  <a:srgbClr val="010101"/>
                </a:solidFill>
                <a:latin typeface="Inter Bold"/>
              </a:rPr>
              <a:t>(0 for no CVD, 1 for presence of CVD)</a:t>
            </a:r>
          </a:p>
        </p:txBody>
      </p:sp>
      <p:sp>
        <p:nvSpPr>
          <p:cNvPr name="TextBox 36" id="36"/>
          <p:cNvSpPr txBox="true"/>
          <p:nvPr/>
        </p:nvSpPr>
        <p:spPr>
          <a:xfrm rot="0">
            <a:off x="9832327" y="8081417"/>
            <a:ext cx="6493594" cy="737235"/>
          </a:xfrm>
          <a:prstGeom prst="rect">
            <a:avLst/>
          </a:prstGeom>
        </p:spPr>
        <p:txBody>
          <a:bodyPr anchor="t" rtlCol="false" tIns="0" lIns="0" bIns="0" rIns="0">
            <a:spAutoFit/>
          </a:bodyPr>
          <a:lstStyle/>
          <a:p>
            <a:pPr algn="l" marL="0" indent="0" lvl="0">
              <a:lnSpc>
                <a:spcPts val="2939"/>
              </a:lnSpc>
              <a:spcBef>
                <a:spcPct val="0"/>
              </a:spcBef>
            </a:pPr>
            <a:r>
              <a:rPr lang="en-US" sz="2099" spc="20" strike="noStrike" u="none">
                <a:solidFill>
                  <a:srgbClr val="101010"/>
                </a:solidFill>
                <a:latin typeface="Inter Bold"/>
              </a:rPr>
              <a:t>Pulse Pressure (PP) = ap_hi-ap_lo</a:t>
            </a:r>
          </a:p>
          <a:p>
            <a:pPr algn="l" marL="0" indent="0" lvl="0">
              <a:lnSpc>
                <a:spcPts val="2939"/>
              </a:lnSpc>
              <a:spcBef>
                <a:spcPct val="0"/>
              </a:spcBef>
            </a:pPr>
            <a:r>
              <a:rPr lang="en-US" sz="2099" spc="20" strike="noStrike" u="none">
                <a:solidFill>
                  <a:srgbClr val="101010"/>
                </a:solidFill>
                <a:latin typeface="Inter Bold"/>
              </a:rPr>
              <a:t>Mean Arterial Pressure (MAP) = ap_lo+1/3(PP)</a:t>
            </a:r>
          </a:p>
        </p:txBody>
      </p:sp>
      <p:sp>
        <p:nvSpPr>
          <p:cNvPr name="TextBox 37" id="37"/>
          <p:cNvSpPr txBox="true"/>
          <p:nvPr/>
        </p:nvSpPr>
        <p:spPr>
          <a:xfrm rot="0">
            <a:off x="4411418" y="1953142"/>
            <a:ext cx="2917854" cy="405765"/>
          </a:xfrm>
          <a:prstGeom prst="rect">
            <a:avLst/>
          </a:prstGeom>
        </p:spPr>
        <p:txBody>
          <a:bodyPr anchor="t" rtlCol="false" tIns="0" lIns="0" bIns="0" rIns="0">
            <a:spAutoFit/>
          </a:bodyPr>
          <a:lstStyle/>
          <a:p>
            <a:pPr>
              <a:lnSpc>
                <a:spcPts val="3359"/>
              </a:lnSpc>
            </a:pPr>
            <a:r>
              <a:rPr lang="en-US" sz="2399" spc="23">
                <a:solidFill>
                  <a:srgbClr val="E86A8A"/>
                </a:solidFill>
                <a:latin typeface="Inter Bold"/>
              </a:rPr>
              <a:t>Dataset Source</a:t>
            </a:r>
          </a:p>
        </p:txBody>
      </p:sp>
      <p:sp>
        <p:nvSpPr>
          <p:cNvPr name="TextBox 38" id="38"/>
          <p:cNvSpPr txBox="true"/>
          <p:nvPr/>
        </p:nvSpPr>
        <p:spPr>
          <a:xfrm rot="0">
            <a:off x="273227" y="5499484"/>
            <a:ext cx="5298900" cy="505461"/>
          </a:xfrm>
          <a:prstGeom prst="rect">
            <a:avLst/>
          </a:prstGeom>
        </p:spPr>
        <p:txBody>
          <a:bodyPr anchor="t" rtlCol="false" tIns="0" lIns="0" bIns="0" rIns="0">
            <a:spAutoFit/>
          </a:bodyPr>
          <a:lstStyle/>
          <a:p>
            <a:pPr>
              <a:lnSpc>
                <a:spcPts val="3639"/>
              </a:lnSpc>
              <a:spcBef>
                <a:spcPct val="0"/>
              </a:spcBef>
            </a:pPr>
            <a:r>
              <a:rPr lang="en-US" sz="2599">
                <a:solidFill>
                  <a:srgbClr val="3175DB"/>
                </a:solidFill>
                <a:latin typeface="Overpass Ultra-Bold"/>
              </a:rPr>
              <a:t>Summary of the dataset features</a:t>
            </a:r>
          </a:p>
        </p:txBody>
      </p:sp>
      <p:sp>
        <p:nvSpPr>
          <p:cNvPr name="TextBox 39" id="39"/>
          <p:cNvSpPr txBox="true"/>
          <p:nvPr/>
        </p:nvSpPr>
        <p:spPr>
          <a:xfrm rot="0">
            <a:off x="3815630" y="9393263"/>
            <a:ext cx="3474894" cy="405765"/>
          </a:xfrm>
          <a:prstGeom prst="rect">
            <a:avLst/>
          </a:prstGeom>
        </p:spPr>
        <p:txBody>
          <a:bodyPr anchor="t" rtlCol="false" tIns="0" lIns="0" bIns="0" rIns="0">
            <a:spAutoFit/>
          </a:bodyPr>
          <a:lstStyle/>
          <a:p>
            <a:pPr algn="l" marL="0" indent="0" lvl="0">
              <a:lnSpc>
                <a:spcPts val="3359"/>
              </a:lnSpc>
              <a:spcBef>
                <a:spcPct val="0"/>
              </a:spcBef>
            </a:pPr>
            <a:r>
              <a:rPr lang="en-US" sz="2399" spc="23" strike="noStrike" u="none">
                <a:solidFill>
                  <a:srgbClr val="73C2A6"/>
                </a:solidFill>
                <a:latin typeface="Inter Bold"/>
              </a:rPr>
              <a:t>Final Shape and SIze</a:t>
            </a:r>
          </a:p>
        </p:txBody>
      </p:sp>
      <p:sp>
        <p:nvSpPr>
          <p:cNvPr name="TextBox 40" id="40"/>
          <p:cNvSpPr txBox="true"/>
          <p:nvPr/>
        </p:nvSpPr>
        <p:spPr>
          <a:xfrm rot="0">
            <a:off x="8365392" y="9345638"/>
            <a:ext cx="6323698" cy="784860"/>
          </a:xfrm>
          <a:prstGeom prst="rect">
            <a:avLst/>
          </a:prstGeom>
        </p:spPr>
        <p:txBody>
          <a:bodyPr anchor="t" rtlCol="false" tIns="0" lIns="0" bIns="0" rIns="0">
            <a:spAutoFit/>
          </a:bodyPr>
          <a:lstStyle/>
          <a:p>
            <a:pPr>
              <a:lnSpc>
                <a:spcPts val="2940"/>
              </a:lnSpc>
              <a:spcBef>
                <a:spcPct val="0"/>
              </a:spcBef>
            </a:pPr>
            <a:r>
              <a:rPr lang="en-US" sz="2100">
                <a:solidFill>
                  <a:srgbClr val="000000"/>
                </a:solidFill>
                <a:latin typeface="Overpass Ultra-Bold"/>
              </a:rPr>
              <a:t>70,000 rows and 14 columns (excluding Patient Id and adding PP and MAP)</a:t>
            </a:r>
          </a:p>
        </p:txBody>
      </p:sp>
      <p:sp>
        <p:nvSpPr>
          <p:cNvPr name="Freeform 41" id="41"/>
          <p:cNvSpPr/>
          <p:nvPr/>
        </p:nvSpPr>
        <p:spPr>
          <a:xfrm flipH="false" flipV="false" rot="0">
            <a:off x="2518225" y="8986271"/>
            <a:ext cx="1134115" cy="961972"/>
          </a:xfrm>
          <a:custGeom>
            <a:avLst/>
            <a:gdLst/>
            <a:ahLst/>
            <a:cxnLst/>
            <a:rect r="r" b="b" t="t" l="l"/>
            <a:pathLst>
              <a:path h="961972" w="1134115">
                <a:moveTo>
                  <a:pt x="0" y="0"/>
                </a:moveTo>
                <a:lnTo>
                  <a:pt x="1134115" y="0"/>
                </a:lnTo>
                <a:lnTo>
                  <a:pt x="1134115" y="961972"/>
                </a:lnTo>
                <a:lnTo>
                  <a:pt x="0" y="961972"/>
                </a:lnTo>
                <a:lnTo>
                  <a:pt x="0" y="0"/>
                </a:lnTo>
                <a:close/>
              </a:path>
            </a:pathLst>
          </a:custGeom>
          <a:blipFill>
            <a:blip r:embed="rId2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922155" y="1704616"/>
            <a:ext cx="13838373" cy="7806262"/>
          </a:xfrm>
          <a:custGeom>
            <a:avLst/>
            <a:gdLst/>
            <a:ahLst/>
            <a:cxnLst/>
            <a:rect r="r" b="b" t="t" l="l"/>
            <a:pathLst>
              <a:path h="7806262" w="13838373">
                <a:moveTo>
                  <a:pt x="0" y="0"/>
                </a:moveTo>
                <a:lnTo>
                  <a:pt x="13838373" y="0"/>
                </a:lnTo>
                <a:lnTo>
                  <a:pt x="13838373" y="7806262"/>
                </a:lnTo>
                <a:lnTo>
                  <a:pt x="0" y="7806262"/>
                </a:lnTo>
                <a:lnTo>
                  <a:pt x="0" y="0"/>
                </a:lnTo>
                <a:close/>
              </a:path>
            </a:pathLst>
          </a:custGeom>
          <a:blipFill>
            <a:blip r:embed="rId4"/>
            <a:stretch>
              <a:fillRect l="0" t="0" r="0" b="0"/>
            </a:stretch>
          </a:blipFill>
        </p:spPr>
      </p:sp>
      <p:sp>
        <p:nvSpPr>
          <p:cNvPr name="TextBox 6" id="6"/>
          <p:cNvSpPr txBox="true"/>
          <p:nvPr/>
        </p:nvSpPr>
        <p:spPr>
          <a:xfrm rot="0">
            <a:off x="1075167" y="341974"/>
            <a:ext cx="14240265"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Feature Description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91319" y="357188"/>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grpSp>
        <p:nvGrpSpPr>
          <p:cNvPr name="Group 3" id="3"/>
          <p:cNvGrpSpPr/>
          <p:nvPr/>
        </p:nvGrpSpPr>
        <p:grpSpPr>
          <a:xfrm rot="0">
            <a:off x="3808903" y="1605478"/>
            <a:ext cx="10670195" cy="8073294"/>
            <a:chOff x="0" y="0"/>
            <a:chExt cx="14226926" cy="10764392"/>
          </a:xfrm>
        </p:grpSpPr>
        <p:sp>
          <p:nvSpPr>
            <p:cNvPr name="Freeform 4" id="4"/>
            <p:cNvSpPr/>
            <p:nvPr/>
          </p:nvSpPr>
          <p:spPr>
            <a:xfrm flipH="false" flipV="false" rot="0">
              <a:off x="0" y="0"/>
              <a:ext cx="7082697" cy="5375467"/>
            </a:xfrm>
            <a:custGeom>
              <a:avLst/>
              <a:gdLst/>
              <a:ahLst/>
              <a:cxnLst/>
              <a:rect r="r" b="b" t="t" l="l"/>
              <a:pathLst>
                <a:path h="5375467" w="7082697">
                  <a:moveTo>
                    <a:pt x="0" y="0"/>
                  </a:moveTo>
                  <a:lnTo>
                    <a:pt x="7082697" y="0"/>
                  </a:lnTo>
                  <a:lnTo>
                    <a:pt x="7082697" y="5375467"/>
                  </a:lnTo>
                  <a:lnTo>
                    <a:pt x="0" y="5375467"/>
                  </a:lnTo>
                  <a:lnTo>
                    <a:pt x="0" y="0"/>
                  </a:lnTo>
                  <a:close/>
                </a:path>
              </a:pathLst>
            </a:custGeom>
            <a:blipFill>
              <a:blip r:embed="rId3"/>
              <a:stretch>
                <a:fillRect l="-6897" t="0" r="-6897" b="-21"/>
              </a:stretch>
            </a:blipFill>
          </p:spPr>
        </p:sp>
        <p:sp>
          <p:nvSpPr>
            <p:cNvPr name="Freeform 5" id="5"/>
            <p:cNvSpPr/>
            <p:nvPr/>
          </p:nvSpPr>
          <p:spPr>
            <a:xfrm flipH="false" flipV="false" rot="0">
              <a:off x="7144229" y="9613"/>
              <a:ext cx="7082697" cy="5375467"/>
            </a:xfrm>
            <a:custGeom>
              <a:avLst/>
              <a:gdLst/>
              <a:ahLst/>
              <a:cxnLst/>
              <a:rect r="r" b="b" t="t" l="l"/>
              <a:pathLst>
                <a:path h="5375467" w="7082697">
                  <a:moveTo>
                    <a:pt x="0" y="0"/>
                  </a:moveTo>
                  <a:lnTo>
                    <a:pt x="7082697" y="0"/>
                  </a:lnTo>
                  <a:lnTo>
                    <a:pt x="7082697" y="5375467"/>
                  </a:lnTo>
                  <a:lnTo>
                    <a:pt x="0" y="5375467"/>
                  </a:lnTo>
                  <a:lnTo>
                    <a:pt x="0" y="0"/>
                  </a:lnTo>
                  <a:close/>
                </a:path>
              </a:pathLst>
            </a:custGeom>
            <a:blipFill>
              <a:blip r:embed="rId4"/>
              <a:stretch>
                <a:fillRect l="-6928" t="0" r="-6928" b="-76"/>
              </a:stretch>
            </a:blipFill>
          </p:spPr>
        </p:sp>
        <p:sp>
          <p:nvSpPr>
            <p:cNvPr name="Freeform 6" id="6"/>
            <p:cNvSpPr/>
            <p:nvPr/>
          </p:nvSpPr>
          <p:spPr>
            <a:xfrm flipH="false" flipV="false" rot="0">
              <a:off x="0" y="5388925"/>
              <a:ext cx="7132684" cy="5375467"/>
            </a:xfrm>
            <a:custGeom>
              <a:avLst/>
              <a:gdLst/>
              <a:ahLst/>
              <a:cxnLst/>
              <a:rect r="r" b="b" t="t" l="l"/>
              <a:pathLst>
                <a:path h="5375467" w="7132684">
                  <a:moveTo>
                    <a:pt x="0" y="0"/>
                  </a:moveTo>
                  <a:lnTo>
                    <a:pt x="7132684" y="0"/>
                  </a:lnTo>
                  <a:lnTo>
                    <a:pt x="7132684" y="5375467"/>
                  </a:lnTo>
                  <a:lnTo>
                    <a:pt x="0" y="5375467"/>
                  </a:lnTo>
                  <a:lnTo>
                    <a:pt x="0" y="0"/>
                  </a:lnTo>
                  <a:close/>
                </a:path>
              </a:pathLst>
            </a:custGeom>
            <a:blipFill>
              <a:blip r:embed="rId5"/>
              <a:stretch>
                <a:fillRect l="-6513" t="0" r="-6513" b="-48"/>
              </a:stretch>
            </a:blipFill>
          </p:spPr>
        </p:sp>
        <p:sp>
          <p:nvSpPr>
            <p:cNvPr name="Freeform 7" id="7"/>
            <p:cNvSpPr/>
            <p:nvPr/>
          </p:nvSpPr>
          <p:spPr>
            <a:xfrm flipH="false" flipV="false" rot="0">
              <a:off x="7151914" y="5385080"/>
              <a:ext cx="7075012" cy="5375467"/>
            </a:xfrm>
            <a:custGeom>
              <a:avLst/>
              <a:gdLst/>
              <a:ahLst/>
              <a:cxnLst/>
              <a:rect r="r" b="b" t="t" l="l"/>
              <a:pathLst>
                <a:path h="5375467" w="7075012">
                  <a:moveTo>
                    <a:pt x="0" y="0"/>
                  </a:moveTo>
                  <a:lnTo>
                    <a:pt x="7075012" y="0"/>
                  </a:lnTo>
                  <a:lnTo>
                    <a:pt x="7075012" y="5375467"/>
                  </a:lnTo>
                  <a:lnTo>
                    <a:pt x="0" y="5375467"/>
                  </a:lnTo>
                  <a:lnTo>
                    <a:pt x="0" y="0"/>
                  </a:lnTo>
                  <a:close/>
                </a:path>
              </a:pathLst>
            </a:custGeom>
            <a:blipFill>
              <a:blip r:embed="rId6"/>
              <a:stretch>
                <a:fillRect l="-6993" t="0" r="-6993" b="-81"/>
              </a:stretch>
            </a:blipFill>
          </p:spPr>
        </p:sp>
      </p:grpSp>
      <p:sp>
        <p:nvSpPr>
          <p:cNvPr name="AutoShape 8" id="8"/>
          <p:cNvSpPr/>
          <p:nvPr/>
        </p:nvSpPr>
        <p:spPr>
          <a:xfrm flipV="true">
            <a:off x="903676" y="1296123"/>
            <a:ext cx="16230600" cy="24423"/>
          </a:xfrm>
          <a:prstGeom prst="line">
            <a:avLst/>
          </a:prstGeom>
          <a:ln cap="flat" w="38100">
            <a:solidFill>
              <a:srgbClr val="3EACA9"/>
            </a:solidFill>
            <a:prstDash val="solid"/>
            <a:headEnd type="none" len="sm" w="sm"/>
            <a:tailEnd type="none" len="sm" w="sm"/>
          </a:ln>
        </p:spPr>
      </p:sp>
      <p:sp>
        <p:nvSpPr>
          <p:cNvPr name="TextBox 9" id="9"/>
          <p:cNvSpPr txBox="true"/>
          <p:nvPr/>
        </p:nvSpPr>
        <p:spPr>
          <a:xfrm rot="0">
            <a:off x="935170" y="294349"/>
            <a:ext cx="3826734"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Box Plots</a:t>
            </a:r>
          </a:p>
        </p:txBody>
      </p:sp>
      <p:grpSp>
        <p:nvGrpSpPr>
          <p:cNvPr name="Group 10" id="10"/>
          <p:cNvGrpSpPr/>
          <p:nvPr/>
        </p:nvGrpSpPr>
        <p:grpSpPr>
          <a:xfrm rot="0">
            <a:off x="145211" y="2191278"/>
            <a:ext cx="3518481" cy="1587502"/>
            <a:chOff x="0" y="0"/>
            <a:chExt cx="4691308" cy="2116669"/>
          </a:xfrm>
        </p:grpSpPr>
        <p:sp>
          <p:nvSpPr>
            <p:cNvPr name="TextBox 11" id="11"/>
            <p:cNvSpPr txBox="true"/>
            <p:nvPr/>
          </p:nvSpPr>
          <p:spPr>
            <a:xfrm rot="0">
              <a:off x="0" y="-114300"/>
              <a:ext cx="4691308" cy="635848"/>
            </a:xfrm>
            <a:prstGeom prst="rect">
              <a:avLst/>
            </a:prstGeom>
          </p:spPr>
          <p:txBody>
            <a:bodyPr anchor="t" rtlCol="false" tIns="0" lIns="0" bIns="0" rIns="0">
              <a:spAutoFit/>
            </a:bodyPr>
            <a:lstStyle/>
            <a:p>
              <a:pPr algn="ctr">
                <a:lnSpc>
                  <a:spcPts val="3639"/>
                </a:lnSpc>
                <a:spcBef>
                  <a:spcPct val="0"/>
                </a:spcBef>
              </a:pPr>
              <a:r>
                <a:rPr lang="en-US" sz="2599">
                  <a:solidFill>
                    <a:srgbClr val="291B25"/>
                  </a:solidFill>
                  <a:latin typeface="Overpass Ultra-Bold"/>
                </a:rPr>
                <a:t>Inference</a:t>
              </a:r>
            </a:p>
          </p:txBody>
        </p:sp>
        <p:sp>
          <p:nvSpPr>
            <p:cNvPr name="TextBox 12" id="12"/>
            <p:cNvSpPr txBox="true"/>
            <p:nvPr/>
          </p:nvSpPr>
          <p:spPr>
            <a:xfrm rot="0">
              <a:off x="0" y="407248"/>
              <a:ext cx="4691308" cy="1709421"/>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Overpass"/>
                </a:rPr>
                <a:t>The number of outliers, in case of Diastolic Blood Pressure are high</a:t>
              </a:r>
            </a:p>
          </p:txBody>
        </p:sp>
      </p:grpSp>
      <p:grpSp>
        <p:nvGrpSpPr>
          <p:cNvPr name="Group 13" id="13"/>
          <p:cNvGrpSpPr/>
          <p:nvPr/>
        </p:nvGrpSpPr>
        <p:grpSpPr>
          <a:xfrm rot="0">
            <a:off x="145211" y="5816289"/>
            <a:ext cx="3808903" cy="1587502"/>
            <a:chOff x="0" y="0"/>
            <a:chExt cx="5078537" cy="2116669"/>
          </a:xfrm>
        </p:grpSpPr>
        <p:sp>
          <p:nvSpPr>
            <p:cNvPr name="TextBox 14" id="14"/>
            <p:cNvSpPr txBox="true"/>
            <p:nvPr/>
          </p:nvSpPr>
          <p:spPr>
            <a:xfrm rot="0">
              <a:off x="0" y="-114300"/>
              <a:ext cx="5078537" cy="635848"/>
            </a:xfrm>
            <a:prstGeom prst="rect">
              <a:avLst/>
            </a:prstGeom>
          </p:spPr>
          <p:txBody>
            <a:bodyPr anchor="t" rtlCol="false" tIns="0" lIns="0" bIns="0" rIns="0">
              <a:spAutoFit/>
            </a:bodyPr>
            <a:lstStyle/>
            <a:p>
              <a:pPr algn="ctr">
                <a:lnSpc>
                  <a:spcPts val="3639"/>
                </a:lnSpc>
                <a:spcBef>
                  <a:spcPct val="0"/>
                </a:spcBef>
              </a:pPr>
              <a:r>
                <a:rPr lang="en-US" sz="2599">
                  <a:solidFill>
                    <a:srgbClr val="291B25"/>
                  </a:solidFill>
                  <a:latin typeface="Overpass Ultra-Bold"/>
                </a:rPr>
                <a:t>Inference</a:t>
              </a:r>
            </a:p>
          </p:txBody>
        </p:sp>
        <p:sp>
          <p:nvSpPr>
            <p:cNvPr name="TextBox 15" id="15"/>
            <p:cNvSpPr txBox="true"/>
            <p:nvPr/>
          </p:nvSpPr>
          <p:spPr>
            <a:xfrm rot="0">
              <a:off x="0" y="407248"/>
              <a:ext cx="5078537" cy="1709421"/>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Overpass"/>
                </a:rPr>
                <a:t>The number of outliers, in case of pulse pressure are the highest.</a:t>
              </a:r>
            </a:p>
          </p:txBody>
        </p:sp>
      </p:grpSp>
      <p:grpSp>
        <p:nvGrpSpPr>
          <p:cNvPr name="Group 16" id="16"/>
          <p:cNvGrpSpPr/>
          <p:nvPr/>
        </p:nvGrpSpPr>
        <p:grpSpPr>
          <a:xfrm rot="0">
            <a:off x="14479097" y="2155542"/>
            <a:ext cx="3793851" cy="2844802"/>
            <a:chOff x="0" y="0"/>
            <a:chExt cx="5058468" cy="3793069"/>
          </a:xfrm>
        </p:grpSpPr>
        <p:sp>
          <p:nvSpPr>
            <p:cNvPr name="TextBox 17" id="17"/>
            <p:cNvSpPr txBox="true"/>
            <p:nvPr/>
          </p:nvSpPr>
          <p:spPr>
            <a:xfrm rot="0">
              <a:off x="0" y="-114300"/>
              <a:ext cx="5058468" cy="635848"/>
            </a:xfrm>
            <a:prstGeom prst="rect">
              <a:avLst/>
            </a:prstGeom>
          </p:spPr>
          <p:txBody>
            <a:bodyPr anchor="t" rtlCol="false" tIns="0" lIns="0" bIns="0" rIns="0">
              <a:spAutoFit/>
            </a:bodyPr>
            <a:lstStyle/>
            <a:p>
              <a:pPr algn="ctr">
                <a:lnSpc>
                  <a:spcPts val="3639"/>
                </a:lnSpc>
                <a:spcBef>
                  <a:spcPct val="0"/>
                </a:spcBef>
              </a:pPr>
              <a:r>
                <a:rPr lang="en-US" sz="2599">
                  <a:solidFill>
                    <a:srgbClr val="291B25"/>
                  </a:solidFill>
                  <a:latin typeface="Overpass Ultra-Bold"/>
                </a:rPr>
                <a:t>Inference</a:t>
              </a:r>
            </a:p>
          </p:txBody>
        </p:sp>
        <p:sp>
          <p:nvSpPr>
            <p:cNvPr name="TextBox 18" id="18"/>
            <p:cNvSpPr txBox="true"/>
            <p:nvPr/>
          </p:nvSpPr>
          <p:spPr>
            <a:xfrm rot="0">
              <a:off x="0" y="407248"/>
              <a:ext cx="5058468" cy="3385821"/>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Overpass"/>
                </a:rPr>
                <a:t>The number of outliers, in case of Systolic Blood Pressure are higher than Dyastolic Blood pressure, but the quartiles are better defined.</a:t>
              </a:r>
            </a:p>
          </p:txBody>
        </p:sp>
      </p:grpSp>
      <p:grpSp>
        <p:nvGrpSpPr>
          <p:cNvPr name="Group 19" id="19"/>
          <p:cNvGrpSpPr/>
          <p:nvPr/>
        </p:nvGrpSpPr>
        <p:grpSpPr>
          <a:xfrm rot="0">
            <a:off x="14479097" y="5816289"/>
            <a:ext cx="3793851" cy="2006602"/>
            <a:chOff x="0" y="0"/>
            <a:chExt cx="5058468" cy="2675469"/>
          </a:xfrm>
        </p:grpSpPr>
        <p:sp>
          <p:nvSpPr>
            <p:cNvPr name="TextBox 20" id="20"/>
            <p:cNvSpPr txBox="true"/>
            <p:nvPr/>
          </p:nvSpPr>
          <p:spPr>
            <a:xfrm rot="0">
              <a:off x="0" y="-114300"/>
              <a:ext cx="5058468" cy="635848"/>
            </a:xfrm>
            <a:prstGeom prst="rect">
              <a:avLst/>
            </a:prstGeom>
          </p:spPr>
          <p:txBody>
            <a:bodyPr anchor="t" rtlCol="false" tIns="0" lIns="0" bIns="0" rIns="0">
              <a:spAutoFit/>
            </a:bodyPr>
            <a:lstStyle/>
            <a:p>
              <a:pPr algn="ctr">
                <a:lnSpc>
                  <a:spcPts val="3639"/>
                </a:lnSpc>
                <a:spcBef>
                  <a:spcPct val="0"/>
                </a:spcBef>
              </a:pPr>
              <a:r>
                <a:rPr lang="en-US" sz="2599">
                  <a:solidFill>
                    <a:srgbClr val="291B25"/>
                  </a:solidFill>
                  <a:latin typeface="Overpass Ultra-Bold"/>
                </a:rPr>
                <a:t>Inference</a:t>
              </a:r>
            </a:p>
          </p:txBody>
        </p:sp>
        <p:sp>
          <p:nvSpPr>
            <p:cNvPr name="TextBox 21" id="21"/>
            <p:cNvSpPr txBox="true"/>
            <p:nvPr/>
          </p:nvSpPr>
          <p:spPr>
            <a:xfrm rot="0">
              <a:off x="0" y="407248"/>
              <a:ext cx="5058468" cy="2268221"/>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Overpass"/>
                </a:rPr>
                <a:t>Mean Arterial Pressure, shows the least number of outliers, and has significant size of the box.</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91212" y="1233416"/>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153825" y="371404"/>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sp>
        <p:nvSpPr>
          <p:cNvPr name="Freeform 4" id="4"/>
          <p:cNvSpPr/>
          <p:nvPr/>
        </p:nvSpPr>
        <p:spPr>
          <a:xfrm flipH="false" flipV="false" rot="0">
            <a:off x="280113" y="1271516"/>
            <a:ext cx="6200271" cy="4007772"/>
          </a:xfrm>
          <a:custGeom>
            <a:avLst/>
            <a:gdLst/>
            <a:ahLst/>
            <a:cxnLst/>
            <a:rect r="r" b="b" t="t" l="l"/>
            <a:pathLst>
              <a:path h="4007772" w="6200271">
                <a:moveTo>
                  <a:pt x="0" y="0"/>
                </a:moveTo>
                <a:lnTo>
                  <a:pt x="6200271" y="0"/>
                </a:lnTo>
                <a:lnTo>
                  <a:pt x="6200271" y="4007772"/>
                </a:lnTo>
                <a:lnTo>
                  <a:pt x="0" y="4007772"/>
                </a:lnTo>
                <a:lnTo>
                  <a:pt x="0" y="0"/>
                </a:lnTo>
                <a:close/>
              </a:path>
            </a:pathLst>
          </a:custGeom>
          <a:blipFill>
            <a:blip r:embed="rId3"/>
            <a:stretch>
              <a:fillRect l="0" t="0" r="-8622" b="0"/>
            </a:stretch>
          </a:blipFill>
        </p:spPr>
      </p:sp>
      <p:sp>
        <p:nvSpPr>
          <p:cNvPr name="Freeform 5" id="5"/>
          <p:cNvSpPr/>
          <p:nvPr/>
        </p:nvSpPr>
        <p:spPr>
          <a:xfrm flipH="false" flipV="false" rot="0">
            <a:off x="6584296" y="1412984"/>
            <a:ext cx="6030840" cy="3866304"/>
          </a:xfrm>
          <a:custGeom>
            <a:avLst/>
            <a:gdLst/>
            <a:ahLst/>
            <a:cxnLst/>
            <a:rect r="r" b="b" t="t" l="l"/>
            <a:pathLst>
              <a:path h="3866304" w="6030840">
                <a:moveTo>
                  <a:pt x="0" y="0"/>
                </a:moveTo>
                <a:lnTo>
                  <a:pt x="6030840" y="0"/>
                </a:lnTo>
                <a:lnTo>
                  <a:pt x="6030840" y="3866304"/>
                </a:lnTo>
                <a:lnTo>
                  <a:pt x="0" y="3866304"/>
                </a:lnTo>
                <a:lnTo>
                  <a:pt x="0" y="0"/>
                </a:lnTo>
                <a:close/>
              </a:path>
            </a:pathLst>
          </a:custGeom>
          <a:blipFill>
            <a:blip r:embed="rId4"/>
            <a:stretch>
              <a:fillRect l="0" t="0" r="-9033" b="0"/>
            </a:stretch>
          </a:blipFill>
        </p:spPr>
      </p:sp>
      <p:sp>
        <p:nvSpPr>
          <p:cNvPr name="Freeform 6" id="6"/>
          <p:cNvSpPr/>
          <p:nvPr/>
        </p:nvSpPr>
        <p:spPr>
          <a:xfrm flipH="false" flipV="false" rot="0">
            <a:off x="494528" y="5679673"/>
            <a:ext cx="6089768" cy="4049249"/>
          </a:xfrm>
          <a:custGeom>
            <a:avLst/>
            <a:gdLst/>
            <a:ahLst/>
            <a:cxnLst/>
            <a:rect r="r" b="b" t="t" l="l"/>
            <a:pathLst>
              <a:path h="4049249" w="6089768">
                <a:moveTo>
                  <a:pt x="0" y="0"/>
                </a:moveTo>
                <a:lnTo>
                  <a:pt x="6089768" y="0"/>
                </a:lnTo>
                <a:lnTo>
                  <a:pt x="6089768" y="4049249"/>
                </a:lnTo>
                <a:lnTo>
                  <a:pt x="0" y="4049249"/>
                </a:lnTo>
                <a:lnTo>
                  <a:pt x="0" y="0"/>
                </a:lnTo>
                <a:close/>
              </a:path>
            </a:pathLst>
          </a:custGeom>
          <a:blipFill>
            <a:blip r:embed="rId5"/>
            <a:stretch>
              <a:fillRect l="0" t="-4238" r="-5074" b="-422"/>
            </a:stretch>
          </a:blipFill>
        </p:spPr>
      </p:sp>
      <p:sp>
        <p:nvSpPr>
          <p:cNvPr name="Freeform 7" id="7"/>
          <p:cNvSpPr/>
          <p:nvPr/>
        </p:nvSpPr>
        <p:spPr>
          <a:xfrm flipH="false" flipV="false" rot="0">
            <a:off x="12615136" y="1408317"/>
            <a:ext cx="5786470" cy="3875639"/>
          </a:xfrm>
          <a:custGeom>
            <a:avLst/>
            <a:gdLst/>
            <a:ahLst/>
            <a:cxnLst/>
            <a:rect r="r" b="b" t="t" l="l"/>
            <a:pathLst>
              <a:path h="3875639" w="5786470">
                <a:moveTo>
                  <a:pt x="0" y="0"/>
                </a:moveTo>
                <a:lnTo>
                  <a:pt x="5786469" y="0"/>
                </a:lnTo>
                <a:lnTo>
                  <a:pt x="5786469" y="3875639"/>
                </a:lnTo>
                <a:lnTo>
                  <a:pt x="0" y="3875639"/>
                </a:lnTo>
                <a:lnTo>
                  <a:pt x="0" y="0"/>
                </a:lnTo>
                <a:close/>
              </a:path>
            </a:pathLst>
          </a:custGeom>
          <a:blipFill>
            <a:blip r:embed="rId6"/>
            <a:stretch>
              <a:fillRect l="0" t="0" r="0" b="0"/>
            </a:stretch>
          </a:blipFill>
        </p:spPr>
      </p:sp>
      <p:sp>
        <p:nvSpPr>
          <p:cNvPr name="Freeform 8" id="8"/>
          <p:cNvSpPr/>
          <p:nvPr/>
        </p:nvSpPr>
        <p:spPr>
          <a:xfrm flipH="false" flipV="false" rot="0">
            <a:off x="6830503" y="5594917"/>
            <a:ext cx="5541311" cy="4134005"/>
          </a:xfrm>
          <a:custGeom>
            <a:avLst/>
            <a:gdLst/>
            <a:ahLst/>
            <a:cxnLst/>
            <a:rect r="r" b="b" t="t" l="l"/>
            <a:pathLst>
              <a:path h="4134005" w="5541311">
                <a:moveTo>
                  <a:pt x="0" y="0"/>
                </a:moveTo>
                <a:lnTo>
                  <a:pt x="5541312" y="0"/>
                </a:lnTo>
                <a:lnTo>
                  <a:pt x="5541312" y="4134005"/>
                </a:lnTo>
                <a:lnTo>
                  <a:pt x="0" y="4134005"/>
                </a:lnTo>
                <a:lnTo>
                  <a:pt x="0" y="0"/>
                </a:lnTo>
                <a:close/>
              </a:path>
            </a:pathLst>
          </a:custGeom>
          <a:blipFill>
            <a:blip r:embed="rId7"/>
            <a:stretch>
              <a:fillRect l="0" t="0" r="-7229" b="0"/>
            </a:stretch>
          </a:blipFill>
        </p:spPr>
      </p:sp>
      <p:sp>
        <p:nvSpPr>
          <p:cNvPr name="Freeform 9" id="9"/>
          <p:cNvSpPr/>
          <p:nvPr/>
        </p:nvSpPr>
        <p:spPr>
          <a:xfrm flipH="false" flipV="false" rot="0">
            <a:off x="12619465" y="5859829"/>
            <a:ext cx="5452595" cy="3688937"/>
          </a:xfrm>
          <a:custGeom>
            <a:avLst/>
            <a:gdLst/>
            <a:ahLst/>
            <a:cxnLst/>
            <a:rect r="r" b="b" t="t" l="l"/>
            <a:pathLst>
              <a:path h="3688937" w="5452595">
                <a:moveTo>
                  <a:pt x="0" y="0"/>
                </a:moveTo>
                <a:lnTo>
                  <a:pt x="5452594" y="0"/>
                </a:lnTo>
                <a:lnTo>
                  <a:pt x="5452594" y="3688937"/>
                </a:lnTo>
                <a:lnTo>
                  <a:pt x="0" y="3688937"/>
                </a:lnTo>
                <a:lnTo>
                  <a:pt x="0" y="0"/>
                </a:lnTo>
                <a:close/>
              </a:path>
            </a:pathLst>
          </a:custGeom>
          <a:blipFill>
            <a:blip r:embed="rId8"/>
            <a:stretch>
              <a:fillRect l="0" t="-4276" r="-5654" b="0"/>
            </a:stretch>
          </a:blipFill>
        </p:spPr>
      </p:sp>
      <p:sp>
        <p:nvSpPr>
          <p:cNvPr name="TextBox 10" id="10"/>
          <p:cNvSpPr txBox="true"/>
          <p:nvPr/>
        </p:nvSpPr>
        <p:spPr>
          <a:xfrm rot="0">
            <a:off x="1028700" y="90416"/>
            <a:ext cx="4703096"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Histograms</a:t>
            </a:r>
          </a:p>
        </p:txBody>
      </p:sp>
      <p:sp>
        <p:nvSpPr>
          <p:cNvPr name="TextBox 11" id="11"/>
          <p:cNvSpPr txBox="true"/>
          <p:nvPr/>
        </p:nvSpPr>
        <p:spPr>
          <a:xfrm rot="0">
            <a:off x="280113" y="5251198"/>
            <a:ext cx="6200271" cy="370841"/>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verpass Ultra-Bold"/>
              </a:rPr>
              <a:t>Graph-1</a:t>
            </a:r>
          </a:p>
        </p:txBody>
      </p:sp>
      <p:sp>
        <p:nvSpPr>
          <p:cNvPr name="TextBox 12" id="12"/>
          <p:cNvSpPr txBox="true"/>
          <p:nvPr/>
        </p:nvSpPr>
        <p:spPr>
          <a:xfrm rot="0">
            <a:off x="6829060" y="5393756"/>
            <a:ext cx="5786075" cy="370841"/>
          </a:xfrm>
          <a:prstGeom prst="rect">
            <a:avLst/>
          </a:prstGeom>
        </p:spPr>
        <p:txBody>
          <a:bodyPr anchor="t" rtlCol="false" tIns="0" lIns="0" bIns="0" rIns="0">
            <a:spAutoFit/>
          </a:bodyPr>
          <a:lstStyle/>
          <a:p>
            <a:pPr algn="ctr">
              <a:lnSpc>
                <a:spcPts val="2653"/>
              </a:lnSpc>
              <a:spcBef>
                <a:spcPct val="0"/>
              </a:spcBef>
            </a:pPr>
            <a:r>
              <a:rPr lang="en-US" sz="1895">
                <a:solidFill>
                  <a:srgbClr val="000000"/>
                </a:solidFill>
                <a:latin typeface="Overpass Ultra-Bold"/>
              </a:rPr>
              <a:t>Graph-2</a:t>
            </a:r>
          </a:p>
        </p:txBody>
      </p:sp>
      <p:sp>
        <p:nvSpPr>
          <p:cNvPr name="TextBox 13" id="13"/>
          <p:cNvSpPr txBox="true"/>
          <p:nvPr/>
        </p:nvSpPr>
        <p:spPr>
          <a:xfrm rot="0">
            <a:off x="13157766" y="5366634"/>
            <a:ext cx="4375993" cy="3708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verpass Ultra-Bold"/>
              </a:rPr>
              <a:t>Graph-3</a:t>
            </a:r>
          </a:p>
        </p:txBody>
      </p:sp>
      <p:sp>
        <p:nvSpPr>
          <p:cNvPr name="TextBox 14" id="14"/>
          <p:cNvSpPr txBox="true"/>
          <p:nvPr/>
        </p:nvSpPr>
        <p:spPr>
          <a:xfrm rot="0">
            <a:off x="1032573" y="9757497"/>
            <a:ext cx="5451706" cy="370841"/>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verpass Ultra-Bold"/>
              </a:rPr>
              <a:t>Graph-4</a:t>
            </a:r>
          </a:p>
        </p:txBody>
      </p:sp>
      <p:sp>
        <p:nvSpPr>
          <p:cNvPr name="TextBox 15" id="15"/>
          <p:cNvSpPr txBox="true"/>
          <p:nvPr/>
        </p:nvSpPr>
        <p:spPr>
          <a:xfrm rot="0">
            <a:off x="7046255" y="9757497"/>
            <a:ext cx="5541311" cy="370841"/>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verpass Ultra-Bold"/>
              </a:rPr>
              <a:t>Graph-5</a:t>
            </a:r>
          </a:p>
        </p:txBody>
      </p:sp>
      <p:sp>
        <p:nvSpPr>
          <p:cNvPr name="TextBox 16" id="16"/>
          <p:cNvSpPr txBox="true"/>
          <p:nvPr/>
        </p:nvSpPr>
        <p:spPr>
          <a:xfrm rot="0">
            <a:off x="13153437" y="9757497"/>
            <a:ext cx="4918623" cy="370841"/>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Overpass Ultra-Bold"/>
              </a:rPr>
              <a:t>Graph-6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91212" y="1756863"/>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153825" y="721519"/>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sp>
        <p:nvSpPr>
          <p:cNvPr name="TextBox 4" id="4"/>
          <p:cNvSpPr txBox="true"/>
          <p:nvPr/>
        </p:nvSpPr>
        <p:spPr>
          <a:xfrm rot="0">
            <a:off x="1091189" y="533400"/>
            <a:ext cx="11070524" cy="971550"/>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Inferences from Histograms</a:t>
            </a:r>
          </a:p>
        </p:txBody>
      </p:sp>
      <p:sp>
        <p:nvSpPr>
          <p:cNvPr name="TextBox 5" id="5"/>
          <p:cNvSpPr txBox="true"/>
          <p:nvPr/>
        </p:nvSpPr>
        <p:spPr>
          <a:xfrm rot="0">
            <a:off x="790347" y="2014038"/>
            <a:ext cx="16936107" cy="7623358"/>
          </a:xfrm>
          <a:prstGeom prst="rect">
            <a:avLst/>
          </a:prstGeom>
        </p:spPr>
        <p:txBody>
          <a:bodyPr anchor="t" rtlCol="false" tIns="0" lIns="0" bIns="0" rIns="0">
            <a:spAutoFit/>
          </a:bodyPr>
          <a:lstStyle/>
          <a:p>
            <a:pPr>
              <a:lnSpc>
                <a:spcPts val="4014"/>
              </a:lnSpc>
            </a:pPr>
            <a:r>
              <a:rPr lang="en-US" sz="2867">
                <a:solidFill>
                  <a:srgbClr val="000000"/>
                </a:solidFill>
                <a:latin typeface="Overpass"/>
              </a:rPr>
              <a:t>Histograms were drawn to analyze the distribution of participants, with or without CVD, in specific ranges of the various numerical features. The insights obtained are as follows:-</a:t>
            </a:r>
          </a:p>
          <a:p>
            <a:pPr>
              <a:lnSpc>
                <a:spcPts val="4014"/>
              </a:lnSpc>
            </a:pPr>
          </a:p>
          <a:p>
            <a:pPr marL="619156" indent="-309578" lvl="1">
              <a:lnSpc>
                <a:spcPts val="4014"/>
              </a:lnSpc>
              <a:buFont typeface="Arial"/>
              <a:buChar char="•"/>
            </a:pPr>
            <a:r>
              <a:rPr lang="en-US" sz="2867">
                <a:solidFill>
                  <a:srgbClr val="000000"/>
                </a:solidFill>
                <a:latin typeface="Overpass"/>
              </a:rPr>
              <a:t>As the age bracket increases, the number of people with CVD is higher than those without CVD, especially for people beyond 22500 days (61 years). </a:t>
            </a:r>
            <a:r>
              <a:rPr lang="en-US" sz="2867">
                <a:solidFill>
                  <a:srgbClr val="000000"/>
                </a:solidFill>
                <a:latin typeface="Overpass Ultra-Bold"/>
              </a:rPr>
              <a:t>(See Figure 1)</a:t>
            </a:r>
          </a:p>
          <a:p>
            <a:pPr>
              <a:lnSpc>
                <a:spcPts val="4014"/>
              </a:lnSpc>
            </a:pPr>
          </a:p>
          <a:p>
            <a:pPr marL="619156" indent="-309578" lvl="1">
              <a:lnSpc>
                <a:spcPts val="4014"/>
              </a:lnSpc>
              <a:buFont typeface="Arial"/>
              <a:buChar char="•"/>
            </a:pPr>
            <a:r>
              <a:rPr lang="en-US" sz="2867">
                <a:solidFill>
                  <a:srgbClr val="000000"/>
                </a:solidFill>
                <a:latin typeface="Overpass"/>
              </a:rPr>
              <a:t>As the weight bracket increases, the proportion of people having CVD is significantly higher as compared to those not having CVD, especially in the 75 kg and beyond range </a:t>
            </a:r>
            <a:r>
              <a:rPr lang="en-US" sz="2867">
                <a:solidFill>
                  <a:srgbClr val="000000"/>
                </a:solidFill>
                <a:latin typeface="Overpass Ultra-Bold"/>
              </a:rPr>
              <a:t>(See Figure 2).</a:t>
            </a:r>
          </a:p>
          <a:p>
            <a:pPr>
              <a:lnSpc>
                <a:spcPts val="4014"/>
              </a:lnSpc>
            </a:pPr>
          </a:p>
          <a:p>
            <a:pPr marL="619156" indent="-309578" lvl="1">
              <a:lnSpc>
                <a:spcPts val="4014"/>
              </a:lnSpc>
              <a:buFont typeface="Arial"/>
              <a:buChar char="•"/>
            </a:pPr>
            <a:r>
              <a:rPr lang="en-US" sz="2867">
                <a:solidFill>
                  <a:srgbClr val="000000"/>
                </a:solidFill>
                <a:latin typeface="Overpass"/>
              </a:rPr>
              <a:t>In populations with higher systolic, diastolic, and pulse pressures, cardiovascular disease (CVD) frequency is higher. Specifically, systolic BP &gt;=140 mmHg, diastolic BP&gt;=90 mmHg, and pulse pressure &gt;=50 mmHg are associated with increased CVD prevalence. </a:t>
            </a:r>
            <a:r>
              <a:rPr lang="en-US" sz="2867">
                <a:solidFill>
                  <a:srgbClr val="000000"/>
                </a:solidFill>
                <a:latin typeface="Overpass Ultra-Bold"/>
              </a:rPr>
              <a:t>(See Figures 3,4,5,6)</a:t>
            </a:r>
            <a:r>
              <a:rPr lang="en-US" sz="2867">
                <a:solidFill>
                  <a:srgbClr val="000000"/>
                </a:solidFill>
                <a:latin typeface="Overpass"/>
              </a:rPr>
              <a:t>.</a:t>
            </a:r>
          </a:p>
          <a:p>
            <a:pPr>
              <a:lnSpc>
                <a:spcPts val="4014"/>
              </a:lnSpc>
            </a:pPr>
          </a:p>
          <a:p>
            <a:pPr>
              <a:lnSpc>
                <a:spcPts val="4014"/>
              </a:lnSpc>
            </a:pPr>
          </a:p>
          <a:p>
            <a:pPr>
              <a:lnSpc>
                <a:spcPts val="4014"/>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06359" y="1057275"/>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168972" y="230982"/>
            <a:ext cx="1042986" cy="671512"/>
          </a:xfrm>
          <a:custGeom>
            <a:avLst/>
            <a:gdLst/>
            <a:ahLst/>
            <a:cxnLst/>
            <a:rect r="r" b="b" t="t" l="l"/>
            <a:pathLst>
              <a:path h="671512" w="1042986">
                <a:moveTo>
                  <a:pt x="0" y="0"/>
                </a:moveTo>
                <a:lnTo>
                  <a:pt x="1042986" y="0"/>
                </a:lnTo>
                <a:lnTo>
                  <a:pt x="1042986" y="671511"/>
                </a:lnTo>
                <a:lnTo>
                  <a:pt x="0" y="671511"/>
                </a:lnTo>
                <a:lnTo>
                  <a:pt x="0" y="0"/>
                </a:lnTo>
                <a:close/>
              </a:path>
            </a:pathLst>
          </a:custGeom>
          <a:blipFill>
            <a:blip r:embed="rId2"/>
            <a:stretch>
              <a:fillRect l="0" t="0" r="0" b="0"/>
            </a:stretch>
          </a:blipFill>
        </p:spPr>
      </p:sp>
      <p:grpSp>
        <p:nvGrpSpPr>
          <p:cNvPr name="Group 4" id="4"/>
          <p:cNvGrpSpPr/>
          <p:nvPr/>
        </p:nvGrpSpPr>
        <p:grpSpPr>
          <a:xfrm rot="0">
            <a:off x="374828" y="1228419"/>
            <a:ext cx="17303370" cy="5587060"/>
            <a:chOff x="0" y="0"/>
            <a:chExt cx="23071160" cy="7449413"/>
          </a:xfrm>
        </p:grpSpPr>
        <p:sp>
          <p:nvSpPr>
            <p:cNvPr name="Freeform 5" id="5"/>
            <p:cNvSpPr/>
            <p:nvPr/>
          </p:nvSpPr>
          <p:spPr>
            <a:xfrm flipH="false" flipV="false" rot="0">
              <a:off x="0" y="0"/>
              <a:ext cx="5282682" cy="3039803"/>
            </a:xfrm>
            <a:custGeom>
              <a:avLst/>
              <a:gdLst/>
              <a:ahLst/>
              <a:cxnLst/>
              <a:rect r="r" b="b" t="t" l="l"/>
              <a:pathLst>
                <a:path h="3039803" w="5282682">
                  <a:moveTo>
                    <a:pt x="0" y="0"/>
                  </a:moveTo>
                  <a:lnTo>
                    <a:pt x="5282682" y="0"/>
                  </a:lnTo>
                  <a:lnTo>
                    <a:pt x="5282682" y="3039803"/>
                  </a:lnTo>
                  <a:lnTo>
                    <a:pt x="0" y="3039803"/>
                  </a:lnTo>
                  <a:lnTo>
                    <a:pt x="0" y="0"/>
                  </a:lnTo>
                  <a:close/>
                </a:path>
              </a:pathLst>
            </a:custGeom>
            <a:blipFill>
              <a:blip r:embed="rId3"/>
              <a:stretch>
                <a:fillRect l="0" t="0" r="0" b="-15855"/>
              </a:stretch>
            </a:blipFill>
          </p:spPr>
        </p:sp>
        <p:sp>
          <p:nvSpPr>
            <p:cNvPr name="Freeform 6" id="6"/>
            <p:cNvSpPr/>
            <p:nvPr/>
          </p:nvSpPr>
          <p:spPr>
            <a:xfrm flipH="false" flipV="false" rot="0">
              <a:off x="5457926" y="123677"/>
              <a:ext cx="6010289" cy="3324933"/>
            </a:xfrm>
            <a:custGeom>
              <a:avLst/>
              <a:gdLst/>
              <a:ahLst/>
              <a:cxnLst/>
              <a:rect r="r" b="b" t="t" l="l"/>
              <a:pathLst>
                <a:path h="3324933" w="6010289">
                  <a:moveTo>
                    <a:pt x="0" y="0"/>
                  </a:moveTo>
                  <a:lnTo>
                    <a:pt x="6010289" y="0"/>
                  </a:lnTo>
                  <a:lnTo>
                    <a:pt x="6010289" y="3324933"/>
                  </a:lnTo>
                  <a:lnTo>
                    <a:pt x="0" y="3324933"/>
                  </a:lnTo>
                  <a:lnTo>
                    <a:pt x="0" y="0"/>
                  </a:lnTo>
                  <a:close/>
                </a:path>
              </a:pathLst>
            </a:custGeom>
            <a:blipFill>
              <a:blip r:embed="rId4"/>
              <a:stretch>
                <a:fillRect l="0" t="-4563" r="0" b="-15946"/>
              </a:stretch>
            </a:blipFill>
          </p:spPr>
        </p:sp>
        <p:sp>
          <p:nvSpPr>
            <p:cNvPr name="Freeform 7" id="7"/>
            <p:cNvSpPr/>
            <p:nvPr/>
          </p:nvSpPr>
          <p:spPr>
            <a:xfrm flipH="false" flipV="false" rot="0">
              <a:off x="11722269" y="0"/>
              <a:ext cx="5820208" cy="3173206"/>
            </a:xfrm>
            <a:custGeom>
              <a:avLst/>
              <a:gdLst/>
              <a:ahLst/>
              <a:cxnLst/>
              <a:rect r="r" b="b" t="t" l="l"/>
              <a:pathLst>
                <a:path h="3173206" w="5820208">
                  <a:moveTo>
                    <a:pt x="0" y="0"/>
                  </a:moveTo>
                  <a:lnTo>
                    <a:pt x="5820207" y="0"/>
                  </a:lnTo>
                  <a:lnTo>
                    <a:pt x="5820207" y="3173206"/>
                  </a:lnTo>
                  <a:lnTo>
                    <a:pt x="0" y="3173206"/>
                  </a:lnTo>
                  <a:lnTo>
                    <a:pt x="0" y="0"/>
                  </a:lnTo>
                  <a:close/>
                </a:path>
              </a:pathLst>
            </a:custGeom>
            <a:blipFill>
              <a:blip r:embed="rId5"/>
              <a:stretch>
                <a:fillRect l="0" t="0" r="0" b="-22278"/>
              </a:stretch>
            </a:blipFill>
          </p:spPr>
        </p:sp>
        <p:sp>
          <p:nvSpPr>
            <p:cNvPr name="Freeform 8" id="8"/>
            <p:cNvSpPr/>
            <p:nvPr/>
          </p:nvSpPr>
          <p:spPr>
            <a:xfrm flipH="false" flipV="false" rot="0">
              <a:off x="17796476" y="38651"/>
              <a:ext cx="5274684" cy="3134555"/>
            </a:xfrm>
            <a:custGeom>
              <a:avLst/>
              <a:gdLst/>
              <a:ahLst/>
              <a:cxnLst/>
              <a:rect r="r" b="b" t="t" l="l"/>
              <a:pathLst>
                <a:path h="3134555" w="5274684">
                  <a:moveTo>
                    <a:pt x="0" y="0"/>
                  </a:moveTo>
                  <a:lnTo>
                    <a:pt x="5274684" y="0"/>
                  </a:lnTo>
                  <a:lnTo>
                    <a:pt x="5274684" y="3134555"/>
                  </a:lnTo>
                  <a:lnTo>
                    <a:pt x="0" y="3134555"/>
                  </a:lnTo>
                  <a:lnTo>
                    <a:pt x="0" y="0"/>
                  </a:lnTo>
                  <a:close/>
                </a:path>
              </a:pathLst>
            </a:custGeom>
            <a:blipFill>
              <a:blip r:embed="rId6"/>
              <a:stretch>
                <a:fillRect l="0" t="0" r="0" b="-12183"/>
              </a:stretch>
            </a:blipFill>
          </p:spPr>
        </p:sp>
        <p:sp>
          <p:nvSpPr>
            <p:cNvPr name="Freeform 9" id="9"/>
            <p:cNvSpPr/>
            <p:nvPr/>
          </p:nvSpPr>
          <p:spPr>
            <a:xfrm flipH="false" flipV="false" rot="0">
              <a:off x="0" y="3893109"/>
              <a:ext cx="5457926" cy="3021309"/>
            </a:xfrm>
            <a:custGeom>
              <a:avLst/>
              <a:gdLst/>
              <a:ahLst/>
              <a:cxnLst/>
              <a:rect r="r" b="b" t="t" l="l"/>
              <a:pathLst>
                <a:path h="3021309" w="5457926">
                  <a:moveTo>
                    <a:pt x="0" y="0"/>
                  </a:moveTo>
                  <a:lnTo>
                    <a:pt x="5457926" y="0"/>
                  </a:lnTo>
                  <a:lnTo>
                    <a:pt x="5457926" y="3021309"/>
                  </a:lnTo>
                  <a:lnTo>
                    <a:pt x="0" y="3021309"/>
                  </a:lnTo>
                  <a:lnTo>
                    <a:pt x="0" y="0"/>
                  </a:lnTo>
                  <a:close/>
                </a:path>
              </a:pathLst>
            </a:custGeom>
            <a:blipFill>
              <a:blip r:embed="rId7"/>
              <a:stretch>
                <a:fillRect l="0" t="-5118" r="0" b="-15313"/>
              </a:stretch>
            </a:blipFill>
          </p:spPr>
        </p:sp>
        <p:sp>
          <p:nvSpPr>
            <p:cNvPr name="Freeform 10" id="10"/>
            <p:cNvSpPr/>
            <p:nvPr/>
          </p:nvSpPr>
          <p:spPr>
            <a:xfrm flipH="false" flipV="false" rot="0">
              <a:off x="5813411" y="3750226"/>
              <a:ext cx="5654804" cy="3307074"/>
            </a:xfrm>
            <a:custGeom>
              <a:avLst/>
              <a:gdLst/>
              <a:ahLst/>
              <a:cxnLst/>
              <a:rect r="r" b="b" t="t" l="l"/>
              <a:pathLst>
                <a:path h="3307074" w="5654804">
                  <a:moveTo>
                    <a:pt x="0" y="0"/>
                  </a:moveTo>
                  <a:lnTo>
                    <a:pt x="5654804" y="0"/>
                  </a:lnTo>
                  <a:lnTo>
                    <a:pt x="5654804" y="3307074"/>
                  </a:lnTo>
                  <a:lnTo>
                    <a:pt x="0" y="3307074"/>
                  </a:lnTo>
                  <a:lnTo>
                    <a:pt x="0" y="0"/>
                  </a:lnTo>
                  <a:close/>
                </a:path>
              </a:pathLst>
            </a:custGeom>
            <a:blipFill>
              <a:blip r:embed="rId8"/>
              <a:stretch>
                <a:fillRect l="-3982" t="0" r="0" b="-18533"/>
              </a:stretch>
            </a:blipFill>
          </p:spPr>
        </p:sp>
        <p:sp>
          <p:nvSpPr>
            <p:cNvPr name="Freeform 11" id="11"/>
            <p:cNvSpPr/>
            <p:nvPr/>
          </p:nvSpPr>
          <p:spPr>
            <a:xfrm flipH="false" flipV="false" rot="0">
              <a:off x="11981205" y="3893109"/>
              <a:ext cx="5002315" cy="3401377"/>
            </a:xfrm>
            <a:custGeom>
              <a:avLst/>
              <a:gdLst/>
              <a:ahLst/>
              <a:cxnLst/>
              <a:rect r="r" b="b" t="t" l="l"/>
              <a:pathLst>
                <a:path h="3401377" w="5002315">
                  <a:moveTo>
                    <a:pt x="0" y="0"/>
                  </a:moveTo>
                  <a:lnTo>
                    <a:pt x="5002315" y="0"/>
                  </a:lnTo>
                  <a:lnTo>
                    <a:pt x="5002315" y="3401377"/>
                  </a:lnTo>
                  <a:lnTo>
                    <a:pt x="0" y="3401377"/>
                  </a:lnTo>
                  <a:lnTo>
                    <a:pt x="0" y="0"/>
                  </a:lnTo>
                  <a:close/>
                </a:path>
              </a:pathLst>
            </a:custGeom>
            <a:blipFill>
              <a:blip r:embed="rId9"/>
              <a:stretch>
                <a:fillRect l="-11057" t="0" r="-8276" b="-17000"/>
              </a:stretch>
            </a:blipFill>
          </p:spPr>
        </p:sp>
        <p:sp>
          <p:nvSpPr>
            <p:cNvPr name="Freeform 12" id="12"/>
            <p:cNvSpPr/>
            <p:nvPr/>
          </p:nvSpPr>
          <p:spPr>
            <a:xfrm flipH="false" flipV="false" rot="0">
              <a:off x="17796476" y="3893109"/>
              <a:ext cx="5274684" cy="3556304"/>
            </a:xfrm>
            <a:custGeom>
              <a:avLst/>
              <a:gdLst/>
              <a:ahLst/>
              <a:cxnLst/>
              <a:rect r="r" b="b" t="t" l="l"/>
              <a:pathLst>
                <a:path h="3556304" w="5274684">
                  <a:moveTo>
                    <a:pt x="0" y="0"/>
                  </a:moveTo>
                  <a:lnTo>
                    <a:pt x="5274684" y="0"/>
                  </a:lnTo>
                  <a:lnTo>
                    <a:pt x="5274684" y="3556304"/>
                  </a:lnTo>
                  <a:lnTo>
                    <a:pt x="0" y="3556304"/>
                  </a:lnTo>
                  <a:lnTo>
                    <a:pt x="0" y="0"/>
                  </a:lnTo>
                  <a:close/>
                </a:path>
              </a:pathLst>
            </a:custGeom>
            <a:blipFill>
              <a:blip r:embed="rId10"/>
              <a:stretch>
                <a:fillRect l="-8670" t="0" r="-4398" b="-11802"/>
              </a:stretch>
            </a:blipFill>
          </p:spPr>
        </p:sp>
      </p:grpSp>
      <p:sp>
        <p:nvSpPr>
          <p:cNvPr name="TextBox 13" id="13"/>
          <p:cNvSpPr txBox="true"/>
          <p:nvPr/>
        </p:nvSpPr>
        <p:spPr>
          <a:xfrm rot="0">
            <a:off x="1028684" y="76200"/>
            <a:ext cx="4703096"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Pie Charts</a:t>
            </a:r>
          </a:p>
        </p:txBody>
      </p:sp>
      <p:sp>
        <p:nvSpPr>
          <p:cNvPr name="TextBox 14" id="14"/>
          <p:cNvSpPr txBox="true"/>
          <p:nvPr/>
        </p:nvSpPr>
        <p:spPr>
          <a:xfrm rot="0">
            <a:off x="210987" y="6815479"/>
            <a:ext cx="1790700" cy="457200"/>
          </a:xfrm>
          <a:prstGeom prst="rect">
            <a:avLst/>
          </a:prstGeom>
        </p:spPr>
        <p:txBody>
          <a:bodyPr anchor="t" rtlCol="false" tIns="0" lIns="0" bIns="0" rIns="0">
            <a:spAutoFit/>
          </a:bodyPr>
          <a:lstStyle/>
          <a:p>
            <a:pPr algn="ctr">
              <a:lnSpc>
                <a:spcPts val="3600"/>
              </a:lnSpc>
              <a:spcBef>
                <a:spcPct val="0"/>
              </a:spcBef>
            </a:pPr>
            <a:r>
              <a:rPr lang="en-US" sz="3000" spc="-60">
                <a:solidFill>
                  <a:srgbClr val="010101"/>
                </a:solidFill>
                <a:latin typeface="Muli Bold"/>
              </a:rPr>
              <a:t>Inferences</a:t>
            </a:r>
          </a:p>
        </p:txBody>
      </p:sp>
      <p:sp>
        <p:nvSpPr>
          <p:cNvPr name="TextBox 15" id="15"/>
          <p:cNvSpPr txBox="true"/>
          <p:nvPr/>
        </p:nvSpPr>
        <p:spPr>
          <a:xfrm rot="0">
            <a:off x="192572" y="7343775"/>
            <a:ext cx="18095428" cy="2790825"/>
          </a:xfrm>
          <a:prstGeom prst="rect">
            <a:avLst/>
          </a:prstGeom>
        </p:spPr>
        <p:txBody>
          <a:bodyPr anchor="t" rtlCol="false" tIns="0" lIns="0" bIns="0" rIns="0">
            <a:spAutoFit/>
          </a:bodyPr>
          <a:lstStyle/>
          <a:p>
            <a:pPr>
              <a:lnSpc>
                <a:spcPts val="2400"/>
              </a:lnSpc>
              <a:spcBef>
                <a:spcPct val="0"/>
              </a:spcBef>
            </a:pPr>
            <a:r>
              <a:rPr lang="en-US" sz="2000" spc="-40">
                <a:solidFill>
                  <a:srgbClr val="000000"/>
                </a:solidFill>
                <a:latin typeface="Muli"/>
              </a:rPr>
              <a:t>P</a:t>
            </a:r>
            <a:r>
              <a:rPr lang="en-US" sz="2000" spc="-40">
                <a:solidFill>
                  <a:srgbClr val="000000"/>
                </a:solidFill>
                <a:latin typeface="Muli"/>
              </a:rPr>
              <a:t>ie charts were used to analyze the distribution of participants, with or without CVD, in various categories of categorical features :-</a:t>
            </a:r>
          </a:p>
          <a:p>
            <a:pPr>
              <a:lnSpc>
                <a:spcPts val="2400"/>
              </a:lnSpc>
              <a:spcBef>
                <a:spcPct val="0"/>
              </a:spcBef>
            </a:pPr>
          </a:p>
          <a:p>
            <a:pPr>
              <a:lnSpc>
                <a:spcPts val="2400"/>
              </a:lnSpc>
              <a:spcBef>
                <a:spcPct val="0"/>
              </a:spcBef>
            </a:pPr>
            <a:r>
              <a:rPr lang="en-US" sz="2000" spc="-40">
                <a:solidFill>
                  <a:srgbClr val="000000"/>
                </a:solidFill>
                <a:latin typeface="Muli"/>
              </a:rPr>
              <a:t>1) Proportion of people not having CVD in the normal cholesterol level category is higher as compared to the people having CVD in the above-normal and well-above normal cholesterol categories the proportion of people, having CVD, is higher, as compared to those not having CVD. A similar trend can be seen in glucose levels as well.</a:t>
            </a:r>
          </a:p>
          <a:p>
            <a:pPr>
              <a:lnSpc>
                <a:spcPts val="2400"/>
              </a:lnSpc>
              <a:spcBef>
                <a:spcPct val="0"/>
              </a:spcBef>
            </a:pPr>
          </a:p>
          <a:p>
            <a:pPr>
              <a:lnSpc>
                <a:spcPts val="2400"/>
              </a:lnSpc>
              <a:spcBef>
                <a:spcPct val="0"/>
              </a:spcBef>
            </a:pPr>
            <a:r>
              <a:rPr lang="en-US" sz="2000" spc="-40">
                <a:solidFill>
                  <a:srgbClr val="000000"/>
                </a:solidFill>
                <a:latin typeface="Muli"/>
              </a:rPr>
              <a:t>2) Out of the people with an active lifestyle, the proportion of people not having CVD is higher than those with CVD. Similarly, the people with a sedentary lifestyle have a higher proportion of people who have CVD than the ones not having CVD.</a:t>
            </a:r>
          </a:p>
          <a:p>
            <a:pPr>
              <a:lnSpc>
                <a:spcPts val="275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TextBox 5" id="5"/>
          <p:cNvSpPr txBox="true"/>
          <p:nvPr/>
        </p:nvSpPr>
        <p:spPr>
          <a:xfrm rot="0">
            <a:off x="801075" y="2714636"/>
            <a:ext cx="7031904" cy="5580381"/>
          </a:xfrm>
          <a:prstGeom prst="rect">
            <a:avLst/>
          </a:prstGeom>
        </p:spPr>
        <p:txBody>
          <a:bodyPr anchor="t" rtlCol="false" tIns="0" lIns="0" bIns="0" rIns="0">
            <a:spAutoFit/>
          </a:bodyPr>
          <a:lstStyle/>
          <a:p>
            <a:pPr marL="690879" indent="-345439" lvl="1">
              <a:lnSpc>
                <a:spcPts val="6399"/>
              </a:lnSpc>
              <a:buFont typeface="Arial"/>
              <a:buChar char="•"/>
            </a:pPr>
            <a:r>
              <a:rPr lang="en-US" sz="3199">
                <a:solidFill>
                  <a:srgbClr val="000000"/>
                </a:solidFill>
                <a:latin typeface="Canva Sans Bold"/>
              </a:rPr>
              <a:t>Introduction and Motivation</a:t>
            </a:r>
          </a:p>
          <a:p>
            <a:pPr marL="690879" indent="-345439" lvl="1">
              <a:lnSpc>
                <a:spcPts val="6399"/>
              </a:lnSpc>
              <a:buFont typeface="Arial"/>
              <a:buChar char="•"/>
            </a:pPr>
            <a:r>
              <a:rPr lang="en-US" sz="3199">
                <a:solidFill>
                  <a:srgbClr val="000000"/>
                </a:solidFill>
                <a:latin typeface="Canva Sans Bold"/>
              </a:rPr>
              <a:t>Literature Review</a:t>
            </a:r>
          </a:p>
          <a:p>
            <a:pPr marL="690879" indent="-345439" lvl="1">
              <a:lnSpc>
                <a:spcPts val="6399"/>
              </a:lnSpc>
              <a:buFont typeface="Arial"/>
              <a:buChar char="•"/>
            </a:pPr>
            <a:r>
              <a:rPr lang="en-US" sz="3199">
                <a:solidFill>
                  <a:srgbClr val="000000"/>
                </a:solidFill>
                <a:latin typeface="Canva Sans Bold"/>
              </a:rPr>
              <a:t>Dataset Description</a:t>
            </a:r>
          </a:p>
          <a:p>
            <a:pPr marL="690879" indent="-345439" lvl="1">
              <a:lnSpc>
                <a:spcPts val="6399"/>
              </a:lnSpc>
              <a:buFont typeface="Arial"/>
              <a:buChar char="•"/>
            </a:pPr>
            <a:r>
              <a:rPr lang="en-US" sz="3199">
                <a:solidFill>
                  <a:srgbClr val="FF3131"/>
                </a:solidFill>
                <a:latin typeface="Canva Sans Bold"/>
              </a:rPr>
              <a:t>Models and Methodologies</a:t>
            </a:r>
          </a:p>
          <a:p>
            <a:pPr marL="690879" indent="-345439" lvl="1">
              <a:lnSpc>
                <a:spcPts val="6399"/>
              </a:lnSpc>
              <a:buFont typeface="Arial"/>
              <a:buChar char="•"/>
            </a:pPr>
            <a:r>
              <a:rPr lang="en-US" sz="3199">
                <a:solidFill>
                  <a:srgbClr val="000000"/>
                </a:solidFill>
                <a:latin typeface="Canva Sans Bold"/>
              </a:rPr>
              <a:t>Result Analysis and Conclusion</a:t>
            </a:r>
          </a:p>
          <a:p>
            <a:pPr marL="690879" indent="-345439" lvl="1">
              <a:lnSpc>
                <a:spcPts val="6399"/>
              </a:lnSpc>
              <a:buFont typeface="Arial"/>
              <a:buChar char="•"/>
            </a:pPr>
            <a:r>
              <a:rPr lang="en-US" sz="3199">
                <a:solidFill>
                  <a:srgbClr val="000000"/>
                </a:solidFill>
                <a:latin typeface="Canva Sans Bold"/>
              </a:rPr>
              <a:t>Timeline</a:t>
            </a:r>
          </a:p>
          <a:p>
            <a:pPr marL="690879" indent="-345439" lvl="1">
              <a:lnSpc>
                <a:spcPts val="6399"/>
              </a:lnSpc>
              <a:buFont typeface="Arial"/>
              <a:buChar char="•"/>
            </a:pPr>
            <a:r>
              <a:rPr lang="en-US" sz="3199">
                <a:solidFill>
                  <a:srgbClr val="000000"/>
                </a:solidFill>
                <a:latin typeface="Canva Sans Bold"/>
              </a:rPr>
              <a:t>Contributions</a:t>
            </a:r>
          </a:p>
        </p:txBody>
      </p:sp>
      <p:pic>
        <p:nvPicPr>
          <p:cNvPr name="Picture 6" id="6"/>
          <p:cNvPicPr>
            <a:picLocks noChangeAspect="true"/>
          </p:cNvPicPr>
          <p:nvPr/>
        </p:nvPicPr>
        <p:blipFill>
          <a:blip r:embed="rId4"/>
          <a:srcRect l="0" t="0" r="0" b="0"/>
          <a:stretch>
            <a:fillRect/>
          </a:stretch>
        </p:blipFill>
        <p:spPr>
          <a:xfrm flipH="false" flipV="false" rot="-10800000">
            <a:off x="6901084" y="5143500"/>
            <a:ext cx="2242916" cy="1009312"/>
          </a:xfrm>
          <a:prstGeom prst="rect">
            <a:avLst/>
          </a:prstGeom>
        </p:spPr>
      </p:pic>
      <p:sp>
        <p:nvSpPr>
          <p:cNvPr name="TextBox 7" id="7"/>
          <p:cNvSpPr txBox="true"/>
          <p:nvPr/>
        </p:nvSpPr>
        <p:spPr>
          <a:xfrm rot="0">
            <a:off x="1159353" y="813462"/>
            <a:ext cx="9404350" cy="971550"/>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Outline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6" y="1318129"/>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091319" y="395288"/>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sp>
        <p:nvSpPr>
          <p:cNvPr name="TextBox 4" id="4"/>
          <p:cNvSpPr txBox="true"/>
          <p:nvPr/>
        </p:nvSpPr>
        <p:spPr>
          <a:xfrm rot="0">
            <a:off x="1028684" y="240506"/>
            <a:ext cx="4703096"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Flow Chart</a:t>
            </a:r>
          </a:p>
        </p:txBody>
      </p:sp>
      <p:sp>
        <p:nvSpPr>
          <p:cNvPr name="TextBox 5" id="5"/>
          <p:cNvSpPr txBox="true"/>
          <p:nvPr/>
        </p:nvSpPr>
        <p:spPr>
          <a:xfrm rot="0">
            <a:off x="7105747" y="1697624"/>
            <a:ext cx="1453683"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Z-Score</a:t>
            </a:r>
          </a:p>
        </p:txBody>
      </p:sp>
      <p:sp>
        <p:nvSpPr>
          <p:cNvPr name="TextBox 6" id="6"/>
          <p:cNvSpPr txBox="true"/>
          <p:nvPr/>
        </p:nvSpPr>
        <p:spPr>
          <a:xfrm rot="0">
            <a:off x="13644198" y="1613549"/>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Naive Bayes</a:t>
            </a:r>
          </a:p>
        </p:txBody>
      </p:sp>
      <p:sp>
        <p:nvSpPr>
          <p:cNvPr name="AutoShape 7" id="7"/>
          <p:cNvSpPr/>
          <p:nvPr/>
        </p:nvSpPr>
        <p:spPr>
          <a:xfrm>
            <a:off x="2398234" y="5324027"/>
            <a:ext cx="6000742" cy="3652926"/>
          </a:xfrm>
          <a:prstGeom prst="line">
            <a:avLst/>
          </a:prstGeom>
          <a:ln cap="flat" w="38100">
            <a:solidFill>
              <a:srgbClr val="18072B"/>
            </a:solidFill>
            <a:prstDash val="solid"/>
            <a:headEnd type="none" len="sm" w="sm"/>
            <a:tailEnd type="triangle" len="med" w="lg"/>
          </a:ln>
        </p:spPr>
      </p:sp>
      <p:sp>
        <p:nvSpPr>
          <p:cNvPr name="TextBox 8" id="8"/>
          <p:cNvSpPr txBox="true"/>
          <p:nvPr/>
        </p:nvSpPr>
        <p:spPr>
          <a:xfrm rot="0">
            <a:off x="2702604" y="5735977"/>
            <a:ext cx="2624141"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Data input</a:t>
            </a:r>
          </a:p>
        </p:txBody>
      </p:sp>
      <p:grpSp>
        <p:nvGrpSpPr>
          <p:cNvPr name="Group 9" id="9"/>
          <p:cNvGrpSpPr/>
          <p:nvPr/>
        </p:nvGrpSpPr>
        <p:grpSpPr>
          <a:xfrm rot="0">
            <a:off x="3892776" y="5182694"/>
            <a:ext cx="325451" cy="3254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2" id="12"/>
          <p:cNvSpPr/>
          <p:nvPr/>
        </p:nvSpPr>
        <p:spPr>
          <a:xfrm>
            <a:off x="4033724" y="4819128"/>
            <a:ext cx="2728" cy="485743"/>
          </a:xfrm>
          <a:prstGeom prst="line">
            <a:avLst/>
          </a:prstGeom>
          <a:ln cap="flat" w="38100">
            <a:solidFill>
              <a:srgbClr val="18072B"/>
            </a:solidFill>
            <a:prstDash val="solid"/>
            <a:headEnd type="none" len="sm" w="sm"/>
            <a:tailEnd type="none" len="sm" w="sm"/>
          </a:ln>
        </p:spPr>
      </p:sp>
      <p:grpSp>
        <p:nvGrpSpPr>
          <p:cNvPr name="Group 13" id="13"/>
          <p:cNvGrpSpPr/>
          <p:nvPr/>
        </p:nvGrpSpPr>
        <p:grpSpPr>
          <a:xfrm rot="0">
            <a:off x="10412462" y="4189246"/>
            <a:ext cx="325451" cy="3254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6" id="16"/>
          <p:cNvSpPr/>
          <p:nvPr/>
        </p:nvSpPr>
        <p:spPr>
          <a:xfrm>
            <a:off x="10587634" y="3844255"/>
            <a:ext cx="2728" cy="485743"/>
          </a:xfrm>
          <a:prstGeom prst="line">
            <a:avLst/>
          </a:prstGeom>
          <a:ln cap="flat" w="38100">
            <a:solidFill>
              <a:srgbClr val="18072B"/>
            </a:solidFill>
            <a:prstDash val="solid"/>
            <a:headEnd type="none" len="sm" w="sm"/>
            <a:tailEnd type="none" len="sm" w="sm"/>
          </a:ln>
        </p:spPr>
      </p:sp>
      <p:grpSp>
        <p:nvGrpSpPr>
          <p:cNvPr name="Group 17" id="17"/>
          <p:cNvGrpSpPr/>
          <p:nvPr/>
        </p:nvGrpSpPr>
        <p:grpSpPr>
          <a:xfrm rot="118667">
            <a:off x="3424750" y="3558019"/>
            <a:ext cx="1261485" cy="126148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3760277" y="3759767"/>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1" id="21"/>
          <p:cNvGrpSpPr/>
          <p:nvPr/>
        </p:nvGrpSpPr>
        <p:grpSpPr>
          <a:xfrm rot="118667">
            <a:off x="5348137" y="3536626"/>
            <a:ext cx="1261485" cy="126148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5816163" y="5161302"/>
            <a:ext cx="325451" cy="32545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26" id="26"/>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27" id="27"/>
          <p:cNvSpPr/>
          <p:nvPr/>
        </p:nvSpPr>
        <p:spPr>
          <a:xfrm>
            <a:off x="5957111" y="4797735"/>
            <a:ext cx="2728" cy="485743"/>
          </a:xfrm>
          <a:prstGeom prst="line">
            <a:avLst/>
          </a:prstGeom>
          <a:ln cap="flat" w="38100">
            <a:solidFill>
              <a:srgbClr val="18072B"/>
            </a:solidFill>
            <a:prstDash val="solid"/>
            <a:headEnd type="none" len="sm" w="sm"/>
            <a:tailEnd type="none" len="sm" w="sm"/>
          </a:ln>
        </p:spPr>
      </p:sp>
      <p:sp>
        <p:nvSpPr>
          <p:cNvPr name="TextBox 28" id="28"/>
          <p:cNvSpPr txBox="true"/>
          <p:nvPr/>
        </p:nvSpPr>
        <p:spPr>
          <a:xfrm rot="0">
            <a:off x="4625991" y="5612920"/>
            <a:ext cx="2624141" cy="765175"/>
          </a:xfrm>
          <a:prstGeom prst="rect">
            <a:avLst/>
          </a:prstGeom>
        </p:spPr>
        <p:txBody>
          <a:bodyPr anchor="t" rtlCol="false" tIns="0" lIns="0" bIns="0" rIns="0">
            <a:spAutoFit/>
          </a:bodyPr>
          <a:lstStyle/>
          <a:p>
            <a:pPr algn="ctr">
              <a:lnSpc>
                <a:spcPts val="3049"/>
              </a:lnSpc>
            </a:pPr>
            <a:r>
              <a:rPr lang="en-US" sz="2499">
                <a:solidFill>
                  <a:srgbClr val="000000"/>
                </a:solidFill>
                <a:latin typeface="TT Chocolates Bold"/>
              </a:rPr>
              <a:t>Outlier </a:t>
            </a:r>
          </a:p>
          <a:p>
            <a:pPr algn="ctr" marL="0" indent="0" lvl="0">
              <a:lnSpc>
                <a:spcPts val="3049"/>
              </a:lnSpc>
              <a:spcBef>
                <a:spcPct val="0"/>
              </a:spcBef>
            </a:pPr>
            <a:r>
              <a:rPr lang="en-US" sz="2499">
                <a:solidFill>
                  <a:srgbClr val="000000"/>
                </a:solidFill>
                <a:latin typeface="TT Chocolates Bold"/>
              </a:rPr>
              <a:t>Detection</a:t>
            </a:r>
          </a:p>
        </p:txBody>
      </p:sp>
      <p:sp>
        <p:nvSpPr>
          <p:cNvPr name="AutoShape 29" id="29"/>
          <p:cNvSpPr/>
          <p:nvPr/>
        </p:nvSpPr>
        <p:spPr>
          <a:xfrm flipV="true">
            <a:off x="5978980" y="4260338"/>
            <a:ext cx="1954943" cy="1104132"/>
          </a:xfrm>
          <a:prstGeom prst="line">
            <a:avLst/>
          </a:prstGeom>
          <a:ln cap="flat" w="38100">
            <a:solidFill>
              <a:srgbClr val="18072B"/>
            </a:solidFill>
            <a:prstDash val="solid"/>
            <a:headEnd type="none" len="sm" w="sm"/>
            <a:tailEnd type="triangle" len="med" w="lg"/>
          </a:ln>
        </p:spPr>
      </p:sp>
      <p:sp>
        <p:nvSpPr>
          <p:cNvPr name="AutoShape 30" id="30"/>
          <p:cNvSpPr/>
          <p:nvPr/>
        </p:nvSpPr>
        <p:spPr>
          <a:xfrm flipH="true" flipV="true">
            <a:off x="7943291" y="6306957"/>
            <a:ext cx="455684" cy="2669996"/>
          </a:xfrm>
          <a:prstGeom prst="line">
            <a:avLst/>
          </a:prstGeom>
          <a:ln cap="flat" w="38100">
            <a:solidFill>
              <a:srgbClr val="18072B"/>
            </a:solidFill>
            <a:prstDash val="solid"/>
            <a:headEnd type="none" len="sm" w="sm"/>
            <a:tailEnd type="triangle" len="med" w="lg"/>
          </a:ln>
        </p:spPr>
      </p:sp>
      <p:grpSp>
        <p:nvGrpSpPr>
          <p:cNvPr name="Group 31" id="31"/>
          <p:cNvGrpSpPr/>
          <p:nvPr/>
        </p:nvGrpSpPr>
        <p:grpSpPr>
          <a:xfrm rot="0">
            <a:off x="7780575" y="4175542"/>
            <a:ext cx="325451" cy="32545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3" id="33"/>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4" id="34"/>
          <p:cNvSpPr/>
          <p:nvPr/>
        </p:nvSpPr>
        <p:spPr>
          <a:xfrm>
            <a:off x="7921523" y="3811975"/>
            <a:ext cx="2728" cy="485743"/>
          </a:xfrm>
          <a:prstGeom prst="line">
            <a:avLst/>
          </a:prstGeom>
          <a:ln cap="flat" w="38100">
            <a:solidFill>
              <a:srgbClr val="18072B"/>
            </a:solidFill>
            <a:prstDash val="solid"/>
            <a:headEnd type="none" len="sm" w="sm"/>
            <a:tailEnd type="none" len="sm" w="sm"/>
          </a:ln>
        </p:spPr>
      </p:sp>
      <p:grpSp>
        <p:nvGrpSpPr>
          <p:cNvPr name="Group 35" id="35"/>
          <p:cNvGrpSpPr/>
          <p:nvPr/>
        </p:nvGrpSpPr>
        <p:grpSpPr>
          <a:xfrm rot="0">
            <a:off x="7789698" y="6059408"/>
            <a:ext cx="325451" cy="3254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7" id="37"/>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8" id="38"/>
          <p:cNvSpPr/>
          <p:nvPr/>
        </p:nvSpPr>
        <p:spPr>
          <a:xfrm flipV="true">
            <a:off x="7943382" y="4338268"/>
            <a:ext cx="2662775" cy="19050"/>
          </a:xfrm>
          <a:prstGeom prst="line">
            <a:avLst/>
          </a:prstGeom>
          <a:ln cap="flat" w="38100">
            <a:solidFill>
              <a:srgbClr val="18072B"/>
            </a:solidFill>
            <a:prstDash val="solid"/>
            <a:headEnd type="none" len="sm" w="sm"/>
            <a:tailEnd type="triangle" len="med" w="lg"/>
          </a:ln>
        </p:spPr>
      </p:sp>
      <p:sp>
        <p:nvSpPr>
          <p:cNvPr name="AutoShape 39" id="39"/>
          <p:cNvSpPr/>
          <p:nvPr/>
        </p:nvSpPr>
        <p:spPr>
          <a:xfrm flipV="true">
            <a:off x="7923023" y="6222134"/>
            <a:ext cx="2683270" cy="9525"/>
          </a:xfrm>
          <a:prstGeom prst="line">
            <a:avLst/>
          </a:prstGeom>
          <a:ln cap="flat" w="38100">
            <a:solidFill>
              <a:srgbClr val="18072B"/>
            </a:solidFill>
            <a:prstDash val="solid"/>
            <a:headEnd type="none" len="sm" w="sm"/>
            <a:tailEnd type="triangle" len="med" w="lg"/>
          </a:ln>
        </p:spPr>
      </p:sp>
      <p:grpSp>
        <p:nvGrpSpPr>
          <p:cNvPr name="Group 40" id="40"/>
          <p:cNvGrpSpPr/>
          <p:nvPr/>
        </p:nvGrpSpPr>
        <p:grpSpPr>
          <a:xfrm rot="10736344">
            <a:off x="10412912" y="6070782"/>
            <a:ext cx="325451" cy="32545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42" id="42"/>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43" id="43"/>
          <p:cNvSpPr/>
          <p:nvPr/>
        </p:nvSpPr>
        <p:spPr>
          <a:xfrm flipV="true">
            <a:off x="10565864" y="1686704"/>
            <a:ext cx="2301589" cy="2647903"/>
          </a:xfrm>
          <a:prstGeom prst="line">
            <a:avLst/>
          </a:prstGeom>
          <a:ln cap="flat" w="38100">
            <a:solidFill>
              <a:srgbClr val="18072B"/>
            </a:solidFill>
            <a:prstDash val="solid"/>
            <a:headEnd type="none" len="sm" w="sm"/>
            <a:tailEnd type="triangle" len="med" w="lg"/>
          </a:ln>
        </p:spPr>
      </p:sp>
      <p:sp>
        <p:nvSpPr>
          <p:cNvPr name="AutoShape 44" id="44"/>
          <p:cNvSpPr/>
          <p:nvPr/>
        </p:nvSpPr>
        <p:spPr>
          <a:xfrm flipV="true">
            <a:off x="10719375" y="4376367"/>
            <a:ext cx="2147930" cy="16723"/>
          </a:xfrm>
          <a:prstGeom prst="line">
            <a:avLst/>
          </a:prstGeom>
          <a:ln cap="flat" w="38100">
            <a:solidFill>
              <a:srgbClr val="18072B"/>
            </a:solidFill>
            <a:prstDash val="solid"/>
            <a:headEnd type="none" len="sm" w="sm"/>
            <a:tailEnd type="triangle" len="med" w="lg"/>
          </a:ln>
        </p:spPr>
      </p:sp>
      <p:sp>
        <p:nvSpPr>
          <p:cNvPr name="AutoShape 45" id="45"/>
          <p:cNvSpPr/>
          <p:nvPr/>
        </p:nvSpPr>
        <p:spPr>
          <a:xfrm>
            <a:off x="10642497" y="6243619"/>
            <a:ext cx="2224808" cy="1182372"/>
          </a:xfrm>
          <a:prstGeom prst="line">
            <a:avLst/>
          </a:prstGeom>
          <a:ln cap="flat" w="38100">
            <a:solidFill>
              <a:srgbClr val="18072B"/>
            </a:solidFill>
            <a:prstDash val="solid"/>
            <a:headEnd type="none" len="sm" w="sm"/>
            <a:tailEnd type="triangle" len="med" w="lg"/>
          </a:ln>
        </p:spPr>
      </p:sp>
      <p:sp>
        <p:nvSpPr>
          <p:cNvPr name="AutoShape 46" id="46"/>
          <p:cNvSpPr/>
          <p:nvPr/>
        </p:nvSpPr>
        <p:spPr>
          <a:xfrm flipV="true">
            <a:off x="10554350" y="6203084"/>
            <a:ext cx="2313103" cy="0"/>
          </a:xfrm>
          <a:prstGeom prst="line">
            <a:avLst/>
          </a:prstGeom>
          <a:ln cap="flat" w="38100">
            <a:solidFill>
              <a:srgbClr val="18072B"/>
            </a:solidFill>
            <a:prstDash val="solid"/>
            <a:headEnd type="none" len="sm" w="sm"/>
            <a:tailEnd type="triangle" len="med" w="lg"/>
          </a:ln>
        </p:spPr>
      </p:sp>
      <p:sp>
        <p:nvSpPr>
          <p:cNvPr name="AutoShape 47" id="47"/>
          <p:cNvSpPr/>
          <p:nvPr/>
        </p:nvSpPr>
        <p:spPr>
          <a:xfrm>
            <a:off x="10563141" y="6179853"/>
            <a:ext cx="2304163" cy="2889231"/>
          </a:xfrm>
          <a:prstGeom prst="line">
            <a:avLst/>
          </a:prstGeom>
          <a:ln cap="flat" w="38100">
            <a:solidFill>
              <a:srgbClr val="18072B"/>
            </a:solidFill>
            <a:prstDash val="solid"/>
            <a:headEnd type="none" len="sm" w="sm"/>
            <a:tailEnd type="triangle" len="med" w="lg"/>
          </a:ln>
        </p:spPr>
      </p:sp>
      <p:grpSp>
        <p:nvGrpSpPr>
          <p:cNvPr name="Group 48" id="48"/>
          <p:cNvGrpSpPr/>
          <p:nvPr/>
        </p:nvGrpSpPr>
        <p:grpSpPr>
          <a:xfrm rot="0">
            <a:off x="9142416" y="4108488"/>
            <a:ext cx="325451" cy="32545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0" id="50"/>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1" id="51"/>
          <p:cNvSpPr/>
          <p:nvPr/>
        </p:nvSpPr>
        <p:spPr>
          <a:xfrm>
            <a:off x="9283365" y="3744922"/>
            <a:ext cx="2728" cy="485743"/>
          </a:xfrm>
          <a:prstGeom prst="line">
            <a:avLst/>
          </a:prstGeom>
          <a:ln cap="flat" w="38100">
            <a:solidFill>
              <a:srgbClr val="18072B"/>
            </a:solidFill>
            <a:prstDash val="solid"/>
            <a:headEnd type="none" len="sm" w="sm"/>
            <a:tailEnd type="none" len="sm" w="sm"/>
          </a:ln>
        </p:spPr>
      </p:sp>
      <p:grpSp>
        <p:nvGrpSpPr>
          <p:cNvPr name="Group 52" id="52"/>
          <p:cNvGrpSpPr/>
          <p:nvPr/>
        </p:nvGrpSpPr>
        <p:grpSpPr>
          <a:xfrm rot="0">
            <a:off x="9138686" y="6095181"/>
            <a:ext cx="325451" cy="325451"/>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4" id="54"/>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5" id="55"/>
          <p:cNvSpPr/>
          <p:nvPr/>
        </p:nvSpPr>
        <p:spPr>
          <a:xfrm flipV="true">
            <a:off x="10557188" y="3111738"/>
            <a:ext cx="2310117" cy="1202910"/>
          </a:xfrm>
          <a:prstGeom prst="line">
            <a:avLst/>
          </a:prstGeom>
          <a:ln cap="flat" w="38100">
            <a:solidFill>
              <a:srgbClr val="18072B"/>
            </a:solidFill>
            <a:prstDash val="solid"/>
            <a:headEnd type="none" len="sm" w="sm"/>
            <a:tailEnd type="triangle" len="med" w="lg"/>
          </a:ln>
        </p:spPr>
      </p:sp>
      <p:sp>
        <p:nvSpPr>
          <p:cNvPr name="TextBox 56" id="56"/>
          <p:cNvSpPr txBox="true"/>
          <p:nvPr/>
        </p:nvSpPr>
        <p:spPr>
          <a:xfrm rot="0">
            <a:off x="893466" y="5151777"/>
            <a:ext cx="2085192"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Data </a:t>
            </a:r>
          </a:p>
        </p:txBody>
      </p:sp>
      <p:sp>
        <p:nvSpPr>
          <p:cNvPr name="Freeform 57" id="57"/>
          <p:cNvSpPr/>
          <p:nvPr/>
        </p:nvSpPr>
        <p:spPr>
          <a:xfrm flipH="false" flipV="false" rot="0">
            <a:off x="10219516" y="2827533"/>
            <a:ext cx="743206" cy="772710"/>
          </a:xfrm>
          <a:custGeom>
            <a:avLst/>
            <a:gdLst/>
            <a:ahLst/>
            <a:cxnLst/>
            <a:rect r="r" b="b" t="t" l="l"/>
            <a:pathLst>
              <a:path h="772710" w="743206">
                <a:moveTo>
                  <a:pt x="0" y="0"/>
                </a:moveTo>
                <a:lnTo>
                  <a:pt x="743206" y="0"/>
                </a:lnTo>
                <a:lnTo>
                  <a:pt x="743206" y="772710"/>
                </a:lnTo>
                <a:lnTo>
                  <a:pt x="0" y="772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8" id="58"/>
          <p:cNvGrpSpPr/>
          <p:nvPr/>
        </p:nvGrpSpPr>
        <p:grpSpPr>
          <a:xfrm rot="118667">
            <a:off x="9978660" y="2583146"/>
            <a:ext cx="1261485" cy="1261485"/>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0" id="6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118667">
            <a:off x="7312549" y="2550866"/>
            <a:ext cx="1261485" cy="1261485"/>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3" id="6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4" id="64"/>
          <p:cNvSpPr/>
          <p:nvPr/>
        </p:nvSpPr>
        <p:spPr>
          <a:xfrm flipH="false" flipV="false" rot="0">
            <a:off x="7648076" y="2752615"/>
            <a:ext cx="590448" cy="852353"/>
          </a:xfrm>
          <a:custGeom>
            <a:avLst/>
            <a:gdLst/>
            <a:ahLst/>
            <a:cxnLst/>
            <a:rect r="r" b="b" t="t" l="l"/>
            <a:pathLst>
              <a:path h="852353" w="590448">
                <a:moveTo>
                  <a:pt x="0" y="0"/>
                </a:moveTo>
                <a:lnTo>
                  <a:pt x="590448" y="0"/>
                </a:lnTo>
                <a:lnTo>
                  <a:pt x="590448" y="852352"/>
                </a:lnTo>
                <a:lnTo>
                  <a:pt x="0" y="8523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5" id="65"/>
          <p:cNvGrpSpPr/>
          <p:nvPr/>
        </p:nvGrpSpPr>
        <p:grpSpPr>
          <a:xfrm rot="118667">
            <a:off x="8674390" y="2483813"/>
            <a:ext cx="1261485" cy="126148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7" id="6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8" id="68"/>
          <p:cNvSpPr/>
          <p:nvPr/>
        </p:nvSpPr>
        <p:spPr>
          <a:xfrm flipH="false" flipV="false" rot="0">
            <a:off x="9009918" y="2685561"/>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9" id="69"/>
          <p:cNvSpPr txBox="true"/>
          <p:nvPr/>
        </p:nvSpPr>
        <p:spPr>
          <a:xfrm rot="0">
            <a:off x="9407156" y="1677179"/>
            <a:ext cx="2624141" cy="651891"/>
          </a:xfrm>
          <a:prstGeom prst="rect">
            <a:avLst/>
          </a:prstGeom>
        </p:spPr>
        <p:txBody>
          <a:bodyPr anchor="t" rtlCol="false" tIns="0" lIns="0" bIns="0" rIns="0">
            <a:spAutoFit/>
          </a:bodyPr>
          <a:lstStyle/>
          <a:p>
            <a:pPr algn="ctr">
              <a:lnSpc>
                <a:spcPts val="2562"/>
              </a:lnSpc>
            </a:pPr>
            <a:r>
              <a:rPr lang="en-US" sz="2100">
                <a:solidFill>
                  <a:srgbClr val="000000"/>
                </a:solidFill>
                <a:latin typeface="TT Chocolates Bold"/>
              </a:rPr>
              <a:t>Model </a:t>
            </a:r>
          </a:p>
          <a:p>
            <a:pPr algn="ctr" marL="0" indent="0" lvl="0">
              <a:lnSpc>
                <a:spcPts val="2562"/>
              </a:lnSpc>
              <a:spcBef>
                <a:spcPct val="0"/>
              </a:spcBef>
            </a:pPr>
            <a:r>
              <a:rPr lang="en-US" sz="2100">
                <a:solidFill>
                  <a:srgbClr val="000000"/>
                </a:solidFill>
                <a:latin typeface="TT Chocolates Bold"/>
              </a:rPr>
              <a:t>Application</a:t>
            </a:r>
          </a:p>
        </p:txBody>
      </p:sp>
      <p:sp>
        <p:nvSpPr>
          <p:cNvPr name="TextBox 70" id="70"/>
          <p:cNvSpPr txBox="true"/>
          <p:nvPr/>
        </p:nvSpPr>
        <p:spPr>
          <a:xfrm rot="0">
            <a:off x="8115150" y="1677179"/>
            <a:ext cx="2085192" cy="651891"/>
          </a:xfrm>
          <a:prstGeom prst="rect">
            <a:avLst/>
          </a:prstGeom>
        </p:spPr>
        <p:txBody>
          <a:bodyPr anchor="t" rtlCol="false" tIns="0" lIns="0" bIns="0" rIns="0">
            <a:spAutoFit/>
          </a:bodyPr>
          <a:lstStyle/>
          <a:p>
            <a:pPr algn="ctr" marL="0" indent="0" lvl="0">
              <a:lnSpc>
                <a:spcPts val="2562"/>
              </a:lnSpc>
              <a:spcBef>
                <a:spcPct val="0"/>
              </a:spcBef>
            </a:pPr>
            <a:r>
              <a:rPr lang="en-US" sz="2100">
                <a:solidFill>
                  <a:srgbClr val="000000"/>
                </a:solidFill>
                <a:latin typeface="TT Chocolates Bold"/>
              </a:rPr>
              <a:t>Data Preprocessing</a:t>
            </a:r>
          </a:p>
        </p:txBody>
      </p:sp>
      <p:grpSp>
        <p:nvGrpSpPr>
          <p:cNvPr name="Group 71" id="71"/>
          <p:cNvGrpSpPr/>
          <p:nvPr/>
        </p:nvGrpSpPr>
        <p:grpSpPr>
          <a:xfrm rot="-10681332">
            <a:off x="7321682" y="6792431"/>
            <a:ext cx="1261485" cy="126148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3" id="7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4" id="74"/>
          <p:cNvSpPr/>
          <p:nvPr/>
        </p:nvSpPr>
        <p:spPr>
          <a:xfrm flipH="false" flipV="false" rot="0">
            <a:off x="7657191" y="7002464"/>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75" id="75"/>
          <p:cNvSpPr/>
          <p:nvPr/>
        </p:nvSpPr>
        <p:spPr>
          <a:xfrm flipH="true" flipV="true">
            <a:off x="7971465" y="6307064"/>
            <a:ext cx="2260089" cy="4138668"/>
          </a:xfrm>
          <a:prstGeom prst="line">
            <a:avLst/>
          </a:prstGeom>
          <a:ln cap="flat" w="38100">
            <a:solidFill>
              <a:srgbClr val="18072B"/>
            </a:solidFill>
            <a:prstDash val="solid"/>
            <a:headEnd type="none" len="sm" w="sm"/>
            <a:tailEnd type="none" len="sm" w="sm"/>
          </a:ln>
        </p:spPr>
      </p:sp>
      <p:sp>
        <p:nvSpPr>
          <p:cNvPr name="Freeform 76" id="76"/>
          <p:cNvSpPr/>
          <p:nvPr/>
        </p:nvSpPr>
        <p:spPr>
          <a:xfrm flipH="false" flipV="false" rot="0">
            <a:off x="10184892" y="6965083"/>
            <a:ext cx="743206" cy="772710"/>
          </a:xfrm>
          <a:custGeom>
            <a:avLst/>
            <a:gdLst/>
            <a:ahLst/>
            <a:cxnLst/>
            <a:rect r="r" b="b" t="t" l="l"/>
            <a:pathLst>
              <a:path h="772710" w="743206">
                <a:moveTo>
                  <a:pt x="0" y="0"/>
                </a:moveTo>
                <a:lnTo>
                  <a:pt x="743207" y="0"/>
                </a:lnTo>
                <a:lnTo>
                  <a:pt x="743207" y="772710"/>
                </a:lnTo>
                <a:lnTo>
                  <a:pt x="0" y="772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7" id="77"/>
          <p:cNvGrpSpPr/>
          <p:nvPr/>
        </p:nvGrpSpPr>
        <p:grpSpPr>
          <a:xfrm rot="-10744987">
            <a:off x="9931758" y="6741288"/>
            <a:ext cx="1261485" cy="126148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9" id="7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80" id="80"/>
          <p:cNvSpPr/>
          <p:nvPr/>
        </p:nvSpPr>
        <p:spPr>
          <a:xfrm flipH="true" flipV="true">
            <a:off x="10560873" y="6255759"/>
            <a:ext cx="11721" cy="485609"/>
          </a:xfrm>
          <a:prstGeom prst="line">
            <a:avLst/>
          </a:prstGeom>
          <a:ln cap="flat" w="38100">
            <a:solidFill>
              <a:srgbClr val="18072B"/>
            </a:solidFill>
            <a:prstDash val="solid"/>
            <a:headEnd type="none" len="sm" w="sm"/>
            <a:tailEnd type="none" len="sm" w="sm"/>
          </a:ln>
        </p:spPr>
      </p:sp>
      <p:grpSp>
        <p:nvGrpSpPr>
          <p:cNvPr name="Group 81" id="81"/>
          <p:cNvGrpSpPr/>
          <p:nvPr/>
        </p:nvGrpSpPr>
        <p:grpSpPr>
          <a:xfrm rot="-10681332">
            <a:off x="8670669" y="6828204"/>
            <a:ext cx="1261485" cy="126148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83" id="8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4" id="84"/>
          <p:cNvSpPr/>
          <p:nvPr/>
        </p:nvSpPr>
        <p:spPr>
          <a:xfrm flipH="false" flipV="false" rot="0">
            <a:off x="9006178" y="7035588"/>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85" id="85"/>
          <p:cNvSpPr/>
          <p:nvPr/>
        </p:nvSpPr>
        <p:spPr>
          <a:xfrm flipH="true" flipV="true">
            <a:off x="9320452" y="6342837"/>
            <a:ext cx="2260089" cy="4138668"/>
          </a:xfrm>
          <a:prstGeom prst="line">
            <a:avLst/>
          </a:prstGeom>
          <a:ln cap="flat" w="38100">
            <a:solidFill>
              <a:srgbClr val="18072B"/>
            </a:solidFill>
            <a:prstDash val="solid"/>
            <a:headEnd type="none" len="sm" w="sm"/>
            <a:tailEnd type="none" len="sm" w="sm"/>
          </a:ln>
        </p:spPr>
      </p:sp>
      <p:sp>
        <p:nvSpPr>
          <p:cNvPr name="TextBox 86" id="86"/>
          <p:cNvSpPr txBox="true"/>
          <p:nvPr/>
        </p:nvSpPr>
        <p:spPr>
          <a:xfrm rot="0">
            <a:off x="7408814" y="8218183"/>
            <a:ext cx="987319"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LOF</a:t>
            </a:r>
          </a:p>
        </p:txBody>
      </p:sp>
      <p:sp>
        <p:nvSpPr>
          <p:cNvPr name="TextBox 87" id="87"/>
          <p:cNvSpPr txBox="true"/>
          <p:nvPr/>
        </p:nvSpPr>
        <p:spPr>
          <a:xfrm rot="0">
            <a:off x="8262546" y="8101557"/>
            <a:ext cx="2085192" cy="651891"/>
          </a:xfrm>
          <a:prstGeom prst="rect">
            <a:avLst/>
          </a:prstGeom>
        </p:spPr>
        <p:txBody>
          <a:bodyPr anchor="t" rtlCol="false" tIns="0" lIns="0" bIns="0" rIns="0">
            <a:spAutoFit/>
          </a:bodyPr>
          <a:lstStyle/>
          <a:p>
            <a:pPr algn="ctr" marL="0" indent="0" lvl="0">
              <a:lnSpc>
                <a:spcPts val="2562"/>
              </a:lnSpc>
              <a:spcBef>
                <a:spcPct val="0"/>
              </a:spcBef>
            </a:pPr>
            <a:r>
              <a:rPr lang="en-US" sz="2100">
                <a:solidFill>
                  <a:srgbClr val="000000"/>
                </a:solidFill>
                <a:latin typeface="TT Chocolates Bold"/>
              </a:rPr>
              <a:t>Data Preprocessing</a:t>
            </a:r>
          </a:p>
        </p:txBody>
      </p:sp>
      <p:sp>
        <p:nvSpPr>
          <p:cNvPr name="TextBox 88" id="88"/>
          <p:cNvSpPr txBox="true"/>
          <p:nvPr/>
        </p:nvSpPr>
        <p:spPr>
          <a:xfrm rot="0">
            <a:off x="9596626" y="8101557"/>
            <a:ext cx="2624141" cy="651891"/>
          </a:xfrm>
          <a:prstGeom prst="rect">
            <a:avLst/>
          </a:prstGeom>
        </p:spPr>
        <p:txBody>
          <a:bodyPr anchor="t" rtlCol="false" tIns="0" lIns="0" bIns="0" rIns="0">
            <a:spAutoFit/>
          </a:bodyPr>
          <a:lstStyle/>
          <a:p>
            <a:pPr algn="ctr">
              <a:lnSpc>
                <a:spcPts val="2562"/>
              </a:lnSpc>
            </a:pPr>
            <a:r>
              <a:rPr lang="en-US" sz="2100">
                <a:solidFill>
                  <a:srgbClr val="000000"/>
                </a:solidFill>
                <a:latin typeface="TT Chocolates Bold"/>
              </a:rPr>
              <a:t>Model </a:t>
            </a:r>
          </a:p>
          <a:p>
            <a:pPr algn="ctr" marL="0" indent="0" lvl="0">
              <a:lnSpc>
                <a:spcPts val="2562"/>
              </a:lnSpc>
              <a:spcBef>
                <a:spcPct val="0"/>
              </a:spcBef>
            </a:pPr>
            <a:r>
              <a:rPr lang="en-US" sz="2100">
                <a:solidFill>
                  <a:srgbClr val="000000"/>
                </a:solidFill>
                <a:latin typeface="TT Chocolates Bold"/>
              </a:rPr>
              <a:t>Application</a:t>
            </a:r>
          </a:p>
        </p:txBody>
      </p:sp>
      <p:grpSp>
        <p:nvGrpSpPr>
          <p:cNvPr name="Group 89" id="89"/>
          <p:cNvGrpSpPr/>
          <p:nvPr/>
        </p:nvGrpSpPr>
        <p:grpSpPr>
          <a:xfrm rot="0">
            <a:off x="12882198" y="1299079"/>
            <a:ext cx="1029992" cy="1029992"/>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1" id="91"/>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92" id="92"/>
          <p:cNvGrpSpPr/>
          <p:nvPr/>
        </p:nvGrpSpPr>
        <p:grpSpPr>
          <a:xfrm rot="0">
            <a:off x="12938981" y="2529474"/>
            <a:ext cx="1029992" cy="1029992"/>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4" id="94"/>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95" id="95"/>
          <p:cNvGrpSpPr/>
          <p:nvPr/>
        </p:nvGrpSpPr>
        <p:grpSpPr>
          <a:xfrm rot="0">
            <a:off x="12987878" y="3869733"/>
            <a:ext cx="1029992" cy="1029992"/>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7" id="97"/>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sp>
        <p:nvSpPr>
          <p:cNvPr name="TextBox 98" id="98"/>
          <p:cNvSpPr txBox="true"/>
          <p:nvPr/>
        </p:nvSpPr>
        <p:spPr>
          <a:xfrm rot="0">
            <a:off x="13661976" y="2711535"/>
            <a:ext cx="2444647" cy="765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Logistic Regression</a:t>
            </a:r>
          </a:p>
        </p:txBody>
      </p:sp>
      <p:sp>
        <p:nvSpPr>
          <p:cNvPr name="TextBox 99" id="99"/>
          <p:cNvSpPr txBox="true"/>
          <p:nvPr/>
        </p:nvSpPr>
        <p:spPr>
          <a:xfrm rot="0">
            <a:off x="13558128" y="4188116"/>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SVM</a:t>
            </a:r>
          </a:p>
        </p:txBody>
      </p:sp>
      <p:sp>
        <p:nvSpPr>
          <p:cNvPr name="Freeform 100" id="100"/>
          <p:cNvSpPr/>
          <p:nvPr/>
        </p:nvSpPr>
        <p:spPr>
          <a:xfrm flipH="false" flipV="false" rot="0">
            <a:off x="13099914" y="1409221"/>
            <a:ext cx="708125" cy="809706"/>
          </a:xfrm>
          <a:custGeom>
            <a:avLst/>
            <a:gdLst/>
            <a:ahLst/>
            <a:cxnLst/>
            <a:rect r="r" b="b" t="t" l="l"/>
            <a:pathLst>
              <a:path h="809706" w="708125">
                <a:moveTo>
                  <a:pt x="0" y="0"/>
                </a:moveTo>
                <a:lnTo>
                  <a:pt x="708125" y="0"/>
                </a:lnTo>
                <a:lnTo>
                  <a:pt x="708125" y="809707"/>
                </a:lnTo>
                <a:lnTo>
                  <a:pt x="0" y="8097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1" id="101"/>
          <p:cNvSpPr/>
          <p:nvPr/>
        </p:nvSpPr>
        <p:spPr>
          <a:xfrm flipH="false" flipV="false" rot="0">
            <a:off x="13148531" y="2639617"/>
            <a:ext cx="708125" cy="809706"/>
          </a:xfrm>
          <a:custGeom>
            <a:avLst/>
            <a:gdLst/>
            <a:ahLst/>
            <a:cxnLst/>
            <a:rect r="r" b="b" t="t" l="l"/>
            <a:pathLst>
              <a:path h="809706" w="708125">
                <a:moveTo>
                  <a:pt x="0" y="0"/>
                </a:moveTo>
                <a:lnTo>
                  <a:pt x="708124" y="0"/>
                </a:lnTo>
                <a:lnTo>
                  <a:pt x="708124"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2" id="102"/>
          <p:cNvSpPr/>
          <p:nvPr/>
        </p:nvSpPr>
        <p:spPr>
          <a:xfrm flipH="false" flipV="false" rot="0">
            <a:off x="13204065" y="3971514"/>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3" id="103"/>
          <p:cNvGrpSpPr/>
          <p:nvPr/>
        </p:nvGrpSpPr>
        <p:grpSpPr>
          <a:xfrm rot="0">
            <a:off x="12987878" y="5707138"/>
            <a:ext cx="1029992" cy="1029992"/>
            <a:chOff x="0" y="0"/>
            <a:chExt cx="812800" cy="812800"/>
          </a:xfrm>
        </p:grpSpPr>
        <p:sp>
          <p:nvSpPr>
            <p:cNvPr name="Freeform 104" id="10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5" id="105"/>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106" id="106"/>
          <p:cNvGrpSpPr/>
          <p:nvPr/>
        </p:nvGrpSpPr>
        <p:grpSpPr>
          <a:xfrm rot="0">
            <a:off x="12987878" y="6946769"/>
            <a:ext cx="1029992" cy="1029992"/>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8" id="108"/>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109" id="109"/>
          <p:cNvGrpSpPr/>
          <p:nvPr/>
        </p:nvGrpSpPr>
        <p:grpSpPr>
          <a:xfrm rot="0">
            <a:off x="12987878" y="8415033"/>
            <a:ext cx="1029992" cy="1029992"/>
            <a:chOff x="0" y="0"/>
            <a:chExt cx="812800" cy="812800"/>
          </a:xfrm>
        </p:grpSpPr>
        <p:sp>
          <p:nvSpPr>
            <p:cNvPr name="Freeform 110" id="1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11" id="111"/>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sp>
        <p:nvSpPr>
          <p:cNvPr name="TextBox 112" id="112"/>
          <p:cNvSpPr txBox="true"/>
          <p:nvPr/>
        </p:nvSpPr>
        <p:spPr>
          <a:xfrm rot="0">
            <a:off x="13872798" y="6051070"/>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Naive Bayes</a:t>
            </a:r>
          </a:p>
        </p:txBody>
      </p:sp>
      <p:sp>
        <p:nvSpPr>
          <p:cNvPr name="TextBox 113" id="113"/>
          <p:cNvSpPr txBox="true"/>
          <p:nvPr/>
        </p:nvSpPr>
        <p:spPr>
          <a:xfrm rot="0">
            <a:off x="13890576" y="7149056"/>
            <a:ext cx="2444647" cy="765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Logistic Regression</a:t>
            </a:r>
          </a:p>
        </p:txBody>
      </p:sp>
      <p:sp>
        <p:nvSpPr>
          <p:cNvPr name="TextBox 114" id="114"/>
          <p:cNvSpPr txBox="true"/>
          <p:nvPr/>
        </p:nvSpPr>
        <p:spPr>
          <a:xfrm rot="0">
            <a:off x="13808039" y="8719710"/>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SVM</a:t>
            </a:r>
          </a:p>
        </p:txBody>
      </p:sp>
      <p:sp>
        <p:nvSpPr>
          <p:cNvPr name="Freeform 115" id="115"/>
          <p:cNvSpPr/>
          <p:nvPr/>
        </p:nvSpPr>
        <p:spPr>
          <a:xfrm flipH="false" flipV="false" rot="0">
            <a:off x="13164673" y="5779181"/>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6" id="116"/>
          <p:cNvSpPr/>
          <p:nvPr/>
        </p:nvSpPr>
        <p:spPr>
          <a:xfrm flipH="false" flipV="false" rot="0">
            <a:off x="13182451" y="7078235"/>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7" id="117"/>
          <p:cNvSpPr/>
          <p:nvPr/>
        </p:nvSpPr>
        <p:spPr>
          <a:xfrm flipH="false" flipV="false" rot="0">
            <a:off x="13164673" y="8525176"/>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8" id="118"/>
          <p:cNvSpPr/>
          <p:nvPr/>
        </p:nvSpPr>
        <p:spPr>
          <a:xfrm flipH="false" flipV="false" rot="0">
            <a:off x="5662484" y="3759767"/>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Feature Extraction</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grpSp>
        <p:nvGrpSpPr>
          <p:cNvPr name="Group 6" id="6"/>
          <p:cNvGrpSpPr/>
          <p:nvPr/>
        </p:nvGrpSpPr>
        <p:grpSpPr>
          <a:xfrm rot="0">
            <a:off x="4961591" y="6790185"/>
            <a:ext cx="1543050" cy="15430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8036018" y="4373876"/>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1015195" y="1953765"/>
            <a:ext cx="1543050" cy="15430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5" id="15"/>
          <p:cNvSpPr txBox="true"/>
          <p:nvPr/>
        </p:nvSpPr>
        <p:spPr>
          <a:xfrm rot="0">
            <a:off x="6791015" y="6964493"/>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LOF</a:t>
            </a:r>
          </a:p>
        </p:txBody>
      </p:sp>
      <p:sp>
        <p:nvSpPr>
          <p:cNvPr name="TextBox 16" id="16"/>
          <p:cNvSpPr txBox="true"/>
          <p:nvPr/>
        </p:nvSpPr>
        <p:spPr>
          <a:xfrm rot="0">
            <a:off x="9865443" y="4548184"/>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Z-Score</a:t>
            </a:r>
          </a:p>
        </p:txBody>
      </p:sp>
      <p:sp>
        <p:nvSpPr>
          <p:cNvPr name="TextBox 17" id="17"/>
          <p:cNvSpPr txBox="true"/>
          <p:nvPr/>
        </p:nvSpPr>
        <p:spPr>
          <a:xfrm rot="0">
            <a:off x="12844620" y="2128072"/>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Manual CAP</a:t>
            </a:r>
          </a:p>
        </p:txBody>
      </p:sp>
      <p:sp>
        <p:nvSpPr>
          <p:cNvPr name="TextBox 18" id="18"/>
          <p:cNvSpPr txBox="true"/>
          <p:nvPr/>
        </p:nvSpPr>
        <p:spPr>
          <a:xfrm rot="0">
            <a:off x="1028700" y="3126395"/>
            <a:ext cx="7265449" cy="1827149"/>
          </a:xfrm>
          <a:prstGeom prst="rect">
            <a:avLst/>
          </a:prstGeom>
        </p:spPr>
        <p:txBody>
          <a:bodyPr anchor="t" rtlCol="false" tIns="0" lIns="0" bIns="0" rIns="0">
            <a:spAutoFit/>
          </a:bodyPr>
          <a:lstStyle/>
          <a:p>
            <a:pPr>
              <a:lnSpc>
                <a:spcPts val="7167"/>
              </a:lnSpc>
            </a:pPr>
            <a:r>
              <a:rPr lang="en-US" sz="6399">
                <a:solidFill>
                  <a:srgbClr val="56595A"/>
                </a:solidFill>
                <a:latin typeface="Montserrat Medium"/>
              </a:rPr>
              <a:t>Outlier Detection and Cleaning</a:t>
            </a:r>
          </a:p>
        </p:txBody>
      </p:sp>
      <p:sp>
        <p:nvSpPr>
          <p:cNvPr name="TextBox 19" id="19"/>
          <p:cNvSpPr txBox="true"/>
          <p:nvPr/>
        </p:nvSpPr>
        <p:spPr>
          <a:xfrm rot="0">
            <a:off x="6791015" y="7523610"/>
            <a:ext cx="4414680" cy="727710"/>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Applied Local Outlier Factor on the Manually Capped Data</a:t>
            </a:r>
          </a:p>
        </p:txBody>
      </p:sp>
      <p:sp>
        <p:nvSpPr>
          <p:cNvPr name="TextBox 20" id="20"/>
          <p:cNvSpPr txBox="true"/>
          <p:nvPr/>
        </p:nvSpPr>
        <p:spPr>
          <a:xfrm rot="0">
            <a:off x="9865443" y="5107301"/>
            <a:ext cx="4414680" cy="727710"/>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Applied Z-Score on the Manually Capped Data</a:t>
            </a:r>
          </a:p>
        </p:txBody>
      </p:sp>
      <p:sp>
        <p:nvSpPr>
          <p:cNvPr name="TextBox 21" id="21"/>
          <p:cNvSpPr txBox="true"/>
          <p:nvPr/>
        </p:nvSpPr>
        <p:spPr>
          <a:xfrm rot="0">
            <a:off x="12844620" y="2687190"/>
            <a:ext cx="4414680" cy="1470660"/>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For the original and derived features of Blood Pressure, Values not in the range [0,500] were manually dropped.</a:t>
            </a:r>
          </a:p>
        </p:txBody>
      </p:sp>
      <p:sp>
        <p:nvSpPr>
          <p:cNvPr name="AutoShape 22" id="22"/>
          <p:cNvSpPr/>
          <p:nvPr/>
        </p:nvSpPr>
        <p:spPr>
          <a:xfrm>
            <a:off x="15051960" y="4586284"/>
            <a:ext cx="1675715" cy="0"/>
          </a:xfrm>
          <a:prstGeom prst="line">
            <a:avLst/>
          </a:prstGeom>
          <a:ln cap="flat" w="38100">
            <a:solidFill>
              <a:srgbClr val="3EACA9"/>
            </a:solidFill>
            <a:prstDash val="solid"/>
            <a:headEnd type="none" len="sm" w="sm"/>
            <a:tailEnd type="triangle" len="med" w="lg"/>
          </a:ln>
        </p:spPr>
      </p:sp>
      <p:sp>
        <p:nvSpPr>
          <p:cNvPr name="TextBox 23" id="23"/>
          <p:cNvSpPr txBox="true"/>
          <p:nvPr/>
        </p:nvSpPr>
        <p:spPr>
          <a:xfrm rot="0">
            <a:off x="16908036" y="4408166"/>
            <a:ext cx="848916"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68,727</a:t>
            </a:r>
          </a:p>
        </p:txBody>
      </p:sp>
      <p:sp>
        <p:nvSpPr>
          <p:cNvPr name="TextBox 24" id="24"/>
          <p:cNvSpPr txBox="true"/>
          <p:nvPr/>
        </p:nvSpPr>
        <p:spPr>
          <a:xfrm rot="0">
            <a:off x="13973313" y="4370066"/>
            <a:ext cx="946309"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70,000</a:t>
            </a:r>
          </a:p>
        </p:txBody>
      </p:sp>
      <p:sp>
        <p:nvSpPr>
          <p:cNvPr name="AutoShape 25" id="25"/>
          <p:cNvSpPr/>
          <p:nvPr/>
        </p:nvSpPr>
        <p:spPr>
          <a:xfrm>
            <a:off x="10973548" y="6095044"/>
            <a:ext cx="1675715" cy="0"/>
          </a:xfrm>
          <a:prstGeom prst="line">
            <a:avLst/>
          </a:prstGeom>
          <a:ln cap="flat" w="38100">
            <a:solidFill>
              <a:srgbClr val="3EACA9"/>
            </a:solidFill>
            <a:prstDash val="solid"/>
            <a:headEnd type="none" len="sm" w="sm"/>
            <a:tailEnd type="triangle" len="med" w="lg"/>
          </a:ln>
        </p:spPr>
      </p:sp>
      <p:sp>
        <p:nvSpPr>
          <p:cNvPr name="TextBox 26" id="26"/>
          <p:cNvSpPr txBox="true"/>
          <p:nvPr/>
        </p:nvSpPr>
        <p:spPr>
          <a:xfrm rot="0">
            <a:off x="12811050" y="5916926"/>
            <a:ext cx="886063"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65,048</a:t>
            </a:r>
          </a:p>
        </p:txBody>
      </p:sp>
      <p:sp>
        <p:nvSpPr>
          <p:cNvPr name="TextBox 27" id="27"/>
          <p:cNvSpPr txBox="true"/>
          <p:nvPr/>
        </p:nvSpPr>
        <p:spPr>
          <a:xfrm rot="0">
            <a:off x="9943598" y="5878826"/>
            <a:ext cx="848916"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68,727</a:t>
            </a:r>
          </a:p>
        </p:txBody>
      </p:sp>
      <p:sp>
        <p:nvSpPr>
          <p:cNvPr name="AutoShape 28" id="28"/>
          <p:cNvSpPr/>
          <p:nvPr/>
        </p:nvSpPr>
        <p:spPr>
          <a:xfrm>
            <a:off x="7970023" y="8619938"/>
            <a:ext cx="1675715" cy="0"/>
          </a:xfrm>
          <a:prstGeom prst="line">
            <a:avLst/>
          </a:prstGeom>
          <a:ln cap="flat" w="38100">
            <a:solidFill>
              <a:srgbClr val="3EACA9"/>
            </a:solidFill>
            <a:prstDash val="solid"/>
            <a:headEnd type="none" len="sm" w="sm"/>
            <a:tailEnd type="triangle" len="med" w="lg"/>
          </a:ln>
        </p:spPr>
      </p:sp>
      <p:sp>
        <p:nvSpPr>
          <p:cNvPr name="TextBox 29" id="29"/>
          <p:cNvSpPr txBox="true"/>
          <p:nvPr/>
        </p:nvSpPr>
        <p:spPr>
          <a:xfrm rot="0">
            <a:off x="9848065" y="8441820"/>
            <a:ext cx="804982"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54,981</a:t>
            </a:r>
          </a:p>
        </p:txBody>
      </p:sp>
      <p:sp>
        <p:nvSpPr>
          <p:cNvPr name="TextBox 30" id="30"/>
          <p:cNvSpPr txBox="true"/>
          <p:nvPr/>
        </p:nvSpPr>
        <p:spPr>
          <a:xfrm rot="0">
            <a:off x="6940073" y="8403720"/>
            <a:ext cx="848916"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68,727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6" y="1318129"/>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091319" y="395288"/>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sp>
        <p:nvSpPr>
          <p:cNvPr name="TextBox 4" id="4"/>
          <p:cNvSpPr txBox="true"/>
          <p:nvPr/>
        </p:nvSpPr>
        <p:spPr>
          <a:xfrm rot="0">
            <a:off x="1028684" y="240506"/>
            <a:ext cx="4703096"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Flow Chart</a:t>
            </a:r>
          </a:p>
        </p:txBody>
      </p:sp>
      <p:sp>
        <p:nvSpPr>
          <p:cNvPr name="TextBox 5" id="5"/>
          <p:cNvSpPr txBox="true"/>
          <p:nvPr/>
        </p:nvSpPr>
        <p:spPr>
          <a:xfrm rot="0">
            <a:off x="7105747" y="1697624"/>
            <a:ext cx="1453683"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Z-Score</a:t>
            </a:r>
          </a:p>
        </p:txBody>
      </p:sp>
      <p:sp>
        <p:nvSpPr>
          <p:cNvPr name="TextBox 6" id="6"/>
          <p:cNvSpPr txBox="true"/>
          <p:nvPr/>
        </p:nvSpPr>
        <p:spPr>
          <a:xfrm rot="0">
            <a:off x="13644198" y="1613549"/>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Naive Bayes</a:t>
            </a:r>
          </a:p>
        </p:txBody>
      </p:sp>
      <p:sp>
        <p:nvSpPr>
          <p:cNvPr name="AutoShape 7" id="7"/>
          <p:cNvSpPr/>
          <p:nvPr/>
        </p:nvSpPr>
        <p:spPr>
          <a:xfrm>
            <a:off x="2398234" y="5324027"/>
            <a:ext cx="6000742" cy="3652926"/>
          </a:xfrm>
          <a:prstGeom prst="line">
            <a:avLst/>
          </a:prstGeom>
          <a:ln cap="flat" w="38100">
            <a:solidFill>
              <a:srgbClr val="18072B"/>
            </a:solidFill>
            <a:prstDash val="solid"/>
            <a:headEnd type="none" len="sm" w="sm"/>
            <a:tailEnd type="triangle" len="med" w="lg"/>
          </a:ln>
        </p:spPr>
      </p:sp>
      <p:sp>
        <p:nvSpPr>
          <p:cNvPr name="TextBox 8" id="8"/>
          <p:cNvSpPr txBox="true"/>
          <p:nvPr/>
        </p:nvSpPr>
        <p:spPr>
          <a:xfrm rot="0">
            <a:off x="2702604" y="5735977"/>
            <a:ext cx="2624141"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Data input</a:t>
            </a:r>
          </a:p>
        </p:txBody>
      </p:sp>
      <p:grpSp>
        <p:nvGrpSpPr>
          <p:cNvPr name="Group 9" id="9"/>
          <p:cNvGrpSpPr/>
          <p:nvPr/>
        </p:nvGrpSpPr>
        <p:grpSpPr>
          <a:xfrm rot="0">
            <a:off x="3892776" y="5182694"/>
            <a:ext cx="325451" cy="3254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2" id="12"/>
          <p:cNvSpPr/>
          <p:nvPr/>
        </p:nvSpPr>
        <p:spPr>
          <a:xfrm>
            <a:off x="4033724" y="4819128"/>
            <a:ext cx="2728" cy="485743"/>
          </a:xfrm>
          <a:prstGeom prst="line">
            <a:avLst/>
          </a:prstGeom>
          <a:ln cap="flat" w="38100">
            <a:solidFill>
              <a:srgbClr val="18072B"/>
            </a:solidFill>
            <a:prstDash val="solid"/>
            <a:headEnd type="none" len="sm" w="sm"/>
            <a:tailEnd type="none" len="sm" w="sm"/>
          </a:ln>
        </p:spPr>
      </p:sp>
      <p:grpSp>
        <p:nvGrpSpPr>
          <p:cNvPr name="Group 13" id="13"/>
          <p:cNvGrpSpPr/>
          <p:nvPr/>
        </p:nvGrpSpPr>
        <p:grpSpPr>
          <a:xfrm rot="0">
            <a:off x="10412462" y="4189246"/>
            <a:ext cx="325451" cy="3254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6" id="16"/>
          <p:cNvSpPr/>
          <p:nvPr/>
        </p:nvSpPr>
        <p:spPr>
          <a:xfrm>
            <a:off x="10587634" y="3844255"/>
            <a:ext cx="2728" cy="485743"/>
          </a:xfrm>
          <a:prstGeom prst="line">
            <a:avLst/>
          </a:prstGeom>
          <a:ln cap="flat" w="38100">
            <a:solidFill>
              <a:srgbClr val="18072B"/>
            </a:solidFill>
            <a:prstDash val="solid"/>
            <a:headEnd type="none" len="sm" w="sm"/>
            <a:tailEnd type="none" len="sm" w="sm"/>
          </a:ln>
        </p:spPr>
      </p:sp>
      <p:grpSp>
        <p:nvGrpSpPr>
          <p:cNvPr name="Group 17" id="17"/>
          <p:cNvGrpSpPr/>
          <p:nvPr/>
        </p:nvGrpSpPr>
        <p:grpSpPr>
          <a:xfrm rot="118667">
            <a:off x="3424750" y="3558019"/>
            <a:ext cx="1261485" cy="126148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3760277" y="3759767"/>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1" id="21"/>
          <p:cNvGrpSpPr/>
          <p:nvPr/>
        </p:nvGrpSpPr>
        <p:grpSpPr>
          <a:xfrm rot="118667">
            <a:off x="5348137" y="3536626"/>
            <a:ext cx="1261485" cy="126148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5816163" y="5161302"/>
            <a:ext cx="325451" cy="32545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26" id="26"/>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27" id="27"/>
          <p:cNvSpPr/>
          <p:nvPr/>
        </p:nvSpPr>
        <p:spPr>
          <a:xfrm>
            <a:off x="5957111" y="4797735"/>
            <a:ext cx="2728" cy="485743"/>
          </a:xfrm>
          <a:prstGeom prst="line">
            <a:avLst/>
          </a:prstGeom>
          <a:ln cap="flat" w="38100">
            <a:solidFill>
              <a:srgbClr val="18072B"/>
            </a:solidFill>
            <a:prstDash val="solid"/>
            <a:headEnd type="none" len="sm" w="sm"/>
            <a:tailEnd type="none" len="sm" w="sm"/>
          </a:ln>
        </p:spPr>
      </p:sp>
      <p:sp>
        <p:nvSpPr>
          <p:cNvPr name="TextBox 28" id="28"/>
          <p:cNvSpPr txBox="true"/>
          <p:nvPr/>
        </p:nvSpPr>
        <p:spPr>
          <a:xfrm rot="0">
            <a:off x="4625991" y="5612920"/>
            <a:ext cx="2624141" cy="765175"/>
          </a:xfrm>
          <a:prstGeom prst="rect">
            <a:avLst/>
          </a:prstGeom>
        </p:spPr>
        <p:txBody>
          <a:bodyPr anchor="t" rtlCol="false" tIns="0" lIns="0" bIns="0" rIns="0">
            <a:spAutoFit/>
          </a:bodyPr>
          <a:lstStyle/>
          <a:p>
            <a:pPr algn="ctr">
              <a:lnSpc>
                <a:spcPts val="3049"/>
              </a:lnSpc>
            </a:pPr>
            <a:r>
              <a:rPr lang="en-US" sz="2499">
                <a:solidFill>
                  <a:srgbClr val="000000"/>
                </a:solidFill>
                <a:latin typeface="TT Chocolates Bold"/>
              </a:rPr>
              <a:t>Outlier </a:t>
            </a:r>
          </a:p>
          <a:p>
            <a:pPr algn="ctr" marL="0" indent="0" lvl="0">
              <a:lnSpc>
                <a:spcPts val="3049"/>
              </a:lnSpc>
              <a:spcBef>
                <a:spcPct val="0"/>
              </a:spcBef>
            </a:pPr>
            <a:r>
              <a:rPr lang="en-US" sz="2499">
                <a:solidFill>
                  <a:srgbClr val="000000"/>
                </a:solidFill>
                <a:latin typeface="TT Chocolates Bold"/>
              </a:rPr>
              <a:t>Detection</a:t>
            </a:r>
          </a:p>
        </p:txBody>
      </p:sp>
      <p:sp>
        <p:nvSpPr>
          <p:cNvPr name="AutoShape 29" id="29"/>
          <p:cNvSpPr/>
          <p:nvPr/>
        </p:nvSpPr>
        <p:spPr>
          <a:xfrm flipV="true">
            <a:off x="5978980" y="4260338"/>
            <a:ext cx="1954943" cy="1104132"/>
          </a:xfrm>
          <a:prstGeom prst="line">
            <a:avLst/>
          </a:prstGeom>
          <a:ln cap="flat" w="38100">
            <a:solidFill>
              <a:srgbClr val="18072B"/>
            </a:solidFill>
            <a:prstDash val="solid"/>
            <a:headEnd type="none" len="sm" w="sm"/>
            <a:tailEnd type="triangle" len="med" w="lg"/>
          </a:ln>
        </p:spPr>
      </p:sp>
      <p:sp>
        <p:nvSpPr>
          <p:cNvPr name="AutoShape 30" id="30"/>
          <p:cNvSpPr/>
          <p:nvPr/>
        </p:nvSpPr>
        <p:spPr>
          <a:xfrm flipH="true" flipV="true">
            <a:off x="7943291" y="6306957"/>
            <a:ext cx="455684" cy="2669996"/>
          </a:xfrm>
          <a:prstGeom prst="line">
            <a:avLst/>
          </a:prstGeom>
          <a:ln cap="flat" w="38100">
            <a:solidFill>
              <a:srgbClr val="18072B"/>
            </a:solidFill>
            <a:prstDash val="solid"/>
            <a:headEnd type="none" len="sm" w="sm"/>
            <a:tailEnd type="triangle" len="med" w="lg"/>
          </a:ln>
        </p:spPr>
      </p:sp>
      <p:grpSp>
        <p:nvGrpSpPr>
          <p:cNvPr name="Group 31" id="31"/>
          <p:cNvGrpSpPr/>
          <p:nvPr/>
        </p:nvGrpSpPr>
        <p:grpSpPr>
          <a:xfrm rot="0">
            <a:off x="7780575" y="4175542"/>
            <a:ext cx="325451" cy="32545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3" id="33"/>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4" id="34"/>
          <p:cNvSpPr/>
          <p:nvPr/>
        </p:nvSpPr>
        <p:spPr>
          <a:xfrm>
            <a:off x="7921523" y="3811975"/>
            <a:ext cx="2728" cy="485743"/>
          </a:xfrm>
          <a:prstGeom prst="line">
            <a:avLst/>
          </a:prstGeom>
          <a:ln cap="flat" w="38100">
            <a:solidFill>
              <a:srgbClr val="18072B"/>
            </a:solidFill>
            <a:prstDash val="solid"/>
            <a:headEnd type="none" len="sm" w="sm"/>
            <a:tailEnd type="none" len="sm" w="sm"/>
          </a:ln>
        </p:spPr>
      </p:sp>
      <p:grpSp>
        <p:nvGrpSpPr>
          <p:cNvPr name="Group 35" id="35"/>
          <p:cNvGrpSpPr/>
          <p:nvPr/>
        </p:nvGrpSpPr>
        <p:grpSpPr>
          <a:xfrm rot="0">
            <a:off x="7789698" y="6059408"/>
            <a:ext cx="325451" cy="3254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7" id="37"/>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8" id="38"/>
          <p:cNvSpPr/>
          <p:nvPr/>
        </p:nvSpPr>
        <p:spPr>
          <a:xfrm flipV="true">
            <a:off x="7943382" y="4338268"/>
            <a:ext cx="2662775" cy="19050"/>
          </a:xfrm>
          <a:prstGeom prst="line">
            <a:avLst/>
          </a:prstGeom>
          <a:ln cap="flat" w="38100">
            <a:solidFill>
              <a:srgbClr val="18072B"/>
            </a:solidFill>
            <a:prstDash val="solid"/>
            <a:headEnd type="none" len="sm" w="sm"/>
            <a:tailEnd type="triangle" len="med" w="lg"/>
          </a:ln>
        </p:spPr>
      </p:sp>
      <p:sp>
        <p:nvSpPr>
          <p:cNvPr name="AutoShape 39" id="39"/>
          <p:cNvSpPr/>
          <p:nvPr/>
        </p:nvSpPr>
        <p:spPr>
          <a:xfrm flipV="true">
            <a:off x="7923023" y="6222134"/>
            <a:ext cx="2683270" cy="9525"/>
          </a:xfrm>
          <a:prstGeom prst="line">
            <a:avLst/>
          </a:prstGeom>
          <a:ln cap="flat" w="38100">
            <a:solidFill>
              <a:srgbClr val="18072B"/>
            </a:solidFill>
            <a:prstDash val="solid"/>
            <a:headEnd type="none" len="sm" w="sm"/>
            <a:tailEnd type="triangle" len="med" w="lg"/>
          </a:ln>
        </p:spPr>
      </p:sp>
      <p:grpSp>
        <p:nvGrpSpPr>
          <p:cNvPr name="Group 40" id="40"/>
          <p:cNvGrpSpPr/>
          <p:nvPr/>
        </p:nvGrpSpPr>
        <p:grpSpPr>
          <a:xfrm rot="10736344">
            <a:off x="10412912" y="6070782"/>
            <a:ext cx="325451" cy="32545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42" id="42"/>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43" id="43"/>
          <p:cNvSpPr/>
          <p:nvPr/>
        </p:nvSpPr>
        <p:spPr>
          <a:xfrm flipV="true">
            <a:off x="10565864" y="1686704"/>
            <a:ext cx="2301589" cy="2647903"/>
          </a:xfrm>
          <a:prstGeom prst="line">
            <a:avLst/>
          </a:prstGeom>
          <a:ln cap="flat" w="38100">
            <a:solidFill>
              <a:srgbClr val="18072B"/>
            </a:solidFill>
            <a:prstDash val="solid"/>
            <a:headEnd type="none" len="sm" w="sm"/>
            <a:tailEnd type="triangle" len="med" w="lg"/>
          </a:ln>
        </p:spPr>
      </p:sp>
      <p:sp>
        <p:nvSpPr>
          <p:cNvPr name="AutoShape 44" id="44"/>
          <p:cNvSpPr/>
          <p:nvPr/>
        </p:nvSpPr>
        <p:spPr>
          <a:xfrm flipV="true">
            <a:off x="10719375" y="4376367"/>
            <a:ext cx="2147930" cy="16723"/>
          </a:xfrm>
          <a:prstGeom prst="line">
            <a:avLst/>
          </a:prstGeom>
          <a:ln cap="flat" w="38100">
            <a:solidFill>
              <a:srgbClr val="18072B"/>
            </a:solidFill>
            <a:prstDash val="solid"/>
            <a:headEnd type="none" len="sm" w="sm"/>
            <a:tailEnd type="triangle" len="med" w="lg"/>
          </a:ln>
        </p:spPr>
      </p:sp>
      <p:sp>
        <p:nvSpPr>
          <p:cNvPr name="AutoShape 45" id="45"/>
          <p:cNvSpPr/>
          <p:nvPr/>
        </p:nvSpPr>
        <p:spPr>
          <a:xfrm>
            <a:off x="10642497" y="6243619"/>
            <a:ext cx="2224808" cy="1182372"/>
          </a:xfrm>
          <a:prstGeom prst="line">
            <a:avLst/>
          </a:prstGeom>
          <a:ln cap="flat" w="38100">
            <a:solidFill>
              <a:srgbClr val="18072B"/>
            </a:solidFill>
            <a:prstDash val="solid"/>
            <a:headEnd type="none" len="sm" w="sm"/>
            <a:tailEnd type="triangle" len="med" w="lg"/>
          </a:ln>
        </p:spPr>
      </p:sp>
      <p:sp>
        <p:nvSpPr>
          <p:cNvPr name="AutoShape 46" id="46"/>
          <p:cNvSpPr/>
          <p:nvPr/>
        </p:nvSpPr>
        <p:spPr>
          <a:xfrm flipV="true">
            <a:off x="10554350" y="6203084"/>
            <a:ext cx="2313103" cy="0"/>
          </a:xfrm>
          <a:prstGeom prst="line">
            <a:avLst/>
          </a:prstGeom>
          <a:ln cap="flat" w="38100">
            <a:solidFill>
              <a:srgbClr val="18072B"/>
            </a:solidFill>
            <a:prstDash val="solid"/>
            <a:headEnd type="none" len="sm" w="sm"/>
            <a:tailEnd type="triangle" len="med" w="lg"/>
          </a:ln>
        </p:spPr>
      </p:sp>
      <p:sp>
        <p:nvSpPr>
          <p:cNvPr name="AutoShape 47" id="47"/>
          <p:cNvSpPr/>
          <p:nvPr/>
        </p:nvSpPr>
        <p:spPr>
          <a:xfrm>
            <a:off x="10563141" y="6179853"/>
            <a:ext cx="2304163" cy="2889231"/>
          </a:xfrm>
          <a:prstGeom prst="line">
            <a:avLst/>
          </a:prstGeom>
          <a:ln cap="flat" w="38100">
            <a:solidFill>
              <a:srgbClr val="18072B"/>
            </a:solidFill>
            <a:prstDash val="solid"/>
            <a:headEnd type="none" len="sm" w="sm"/>
            <a:tailEnd type="triangle" len="med" w="lg"/>
          </a:ln>
        </p:spPr>
      </p:sp>
      <p:grpSp>
        <p:nvGrpSpPr>
          <p:cNvPr name="Group 48" id="48"/>
          <p:cNvGrpSpPr/>
          <p:nvPr/>
        </p:nvGrpSpPr>
        <p:grpSpPr>
          <a:xfrm rot="0">
            <a:off x="9142416" y="4108488"/>
            <a:ext cx="325451" cy="32545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0" id="50"/>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1" id="51"/>
          <p:cNvSpPr/>
          <p:nvPr/>
        </p:nvSpPr>
        <p:spPr>
          <a:xfrm>
            <a:off x="9283365" y="3744922"/>
            <a:ext cx="2728" cy="485743"/>
          </a:xfrm>
          <a:prstGeom prst="line">
            <a:avLst/>
          </a:prstGeom>
          <a:ln cap="flat" w="38100">
            <a:solidFill>
              <a:srgbClr val="18072B"/>
            </a:solidFill>
            <a:prstDash val="solid"/>
            <a:headEnd type="none" len="sm" w="sm"/>
            <a:tailEnd type="none" len="sm" w="sm"/>
          </a:ln>
        </p:spPr>
      </p:sp>
      <p:grpSp>
        <p:nvGrpSpPr>
          <p:cNvPr name="Group 52" id="52"/>
          <p:cNvGrpSpPr/>
          <p:nvPr/>
        </p:nvGrpSpPr>
        <p:grpSpPr>
          <a:xfrm rot="0">
            <a:off x="9138686" y="6095181"/>
            <a:ext cx="325451" cy="325451"/>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4" id="54"/>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5" id="55"/>
          <p:cNvSpPr/>
          <p:nvPr/>
        </p:nvSpPr>
        <p:spPr>
          <a:xfrm flipV="true">
            <a:off x="10557188" y="3111738"/>
            <a:ext cx="2310117" cy="1202910"/>
          </a:xfrm>
          <a:prstGeom prst="line">
            <a:avLst/>
          </a:prstGeom>
          <a:ln cap="flat" w="38100">
            <a:solidFill>
              <a:srgbClr val="18072B"/>
            </a:solidFill>
            <a:prstDash val="solid"/>
            <a:headEnd type="none" len="sm" w="sm"/>
            <a:tailEnd type="triangle" len="med" w="lg"/>
          </a:ln>
        </p:spPr>
      </p:sp>
      <p:sp>
        <p:nvSpPr>
          <p:cNvPr name="TextBox 56" id="56"/>
          <p:cNvSpPr txBox="true"/>
          <p:nvPr/>
        </p:nvSpPr>
        <p:spPr>
          <a:xfrm rot="0">
            <a:off x="893466" y="5151777"/>
            <a:ext cx="2085192"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Data </a:t>
            </a:r>
          </a:p>
        </p:txBody>
      </p:sp>
      <p:sp>
        <p:nvSpPr>
          <p:cNvPr name="Freeform 57" id="57"/>
          <p:cNvSpPr/>
          <p:nvPr/>
        </p:nvSpPr>
        <p:spPr>
          <a:xfrm flipH="false" flipV="false" rot="0">
            <a:off x="10219516" y="2827533"/>
            <a:ext cx="743206" cy="772710"/>
          </a:xfrm>
          <a:custGeom>
            <a:avLst/>
            <a:gdLst/>
            <a:ahLst/>
            <a:cxnLst/>
            <a:rect r="r" b="b" t="t" l="l"/>
            <a:pathLst>
              <a:path h="772710" w="743206">
                <a:moveTo>
                  <a:pt x="0" y="0"/>
                </a:moveTo>
                <a:lnTo>
                  <a:pt x="743206" y="0"/>
                </a:lnTo>
                <a:lnTo>
                  <a:pt x="743206" y="772710"/>
                </a:lnTo>
                <a:lnTo>
                  <a:pt x="0" y="772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8" id="58"/>
          <p:cNvGrpSpPr/>
          <p:nvPr/>
        </p:nvGrpSpPr>
        <p:grpSpPr>
          <a:xfrm rot="118667">
            <a:off x="9978660" y="2583146"/>
            <a:ext cx="1261485" cy="1261485"/>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0" id="6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118667">
            <a:off x="7312549" y="2550866"/>
            <a:ext cx="1261485" cy="1261485"/>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3" id="6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4" id="64"/>
          <p:cNvSpPr/>
          <p:nvPr/>
        </p:nvSpPr>
        <p:spPr>
          <a:xfrm flipH="false" flipV="false" rot="0">
            <a:off x="7648076" y="2752615"/>
            <a:ext cx="590448" cy="852353"/>
          </a:xfrm>
          <a:custGeom>
            <a:avLst/>
            <a:gdLst/>
            <a:ahLst/>
            <a:cxnLst/>
            <a:rect r="r" b="b" t="t" l="l"/>
            <a:pathLst>
              <a:path h="852353" w="590448">
                <a:moveTo>
                  <a:pt x="0" y="0"/>
                </a:moveTo>
                <a:lnTo>
                  <a:pt x="590448" y="0"/>
                </a:lnTo>
                <a:lnTo>
                  <a:pt x="590448" y="852352"/>
                </a:lnTo>
                <a:lnTo>
                  <a:pt x="0" y="852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5" id="65"/>
          <p:cNvGrpSpPr/>
          <p:nvPr/>
        </p:nvGrpSpPr>
        <p:grpSpPr>
          <a:xfrm rot="118667">
            <a:off x="8674390" y="2483813"/>
            <a:ext cx="1261485" cy="126148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7" id="6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8" id="68"/>
          <p:cNvSpPr/>
          <p:nvPr/>
        </p:nvSpPr>
        <p:spPr>
          <a:xfrm flipH="false" flipV="false" rot="0">
            <a:off x="9009918" y="2685561"/>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9" id="69"/>
          <p:cNvSpPr txBox="true"/>
          <p:nvPr/>
        </p:nvSpPr>
        <p:spPr>
          <a:xfrm rot="0">
            <a:off x="9407156" y="1677179"/>
            <a:ext cx="2624141" cy="651891"/>
          </a:xfrm>
          <a:prstGeom prst="rect">
            <a:avLst/>
          </a:prstGeom>
        </p:spPr>
        <p:txBody>
          <a:bodyPr anchor="t" rtlCol="false" tIns="0" lIns="0" bIns="0" rIns="0">
            <a:spAutoFit/>
          </a:bodyPr>
          <a:lstStyle/>
          <a:p>
            <a:pPr algn="ctr">
              <a:lnSpc>
                <a:spcPts val="2562"/>
              </a:lnSpc>
            </a:pPr>
            <a:r>
              <a:rPr lang="en-US" sz="2100">
                <a:solidFill>
                  <a:srgbClr val="000000"/>
                </a:solidFill>
                <a:latin typeface="TT Chocolates Bold"/>
              </a:rPr>
              <a:t>Model </a:t>
            </a:r>
          </a:p>
          <a:p>
            <a:pPr algn="ctr" marL="0" indent="0" lvl="0">
              <a:lnSpc>
                <a:spcPts val="2562"/>
              </a:lnSpc>
              <a:spcBef>
                <a:spcPct val="0"/>
              </a:spcBef>
            </a:pPr>
            <a:r>
              <a:rPr lang="en-US" sz="2100">
                <a:solidFill>
                  <a:srgbClr val="000000"/>
                </a:solidFill>
                <a:latin typeface="TT Chocolates Bold"/>
              </a:rPr>
              <a:t>Application</a:t>
            </a:r>
          </a:p>
        </p:txBody>
      </p:sp>
      <p:sp>
        <p:nvSpPr>
          <p:cNvPr name="TextBox 70" id="70"/>
          <p:cNvSpPr txBox="true"/>
          <p:nvPr/>
        </p:nvSpPr>
        <p:spPr>
          <a:xfrm rot="0">
            <a:off x="8115150" y="1677179"/>
            <a:ext cx="2085192" cy="651891"/>
          </a:xfrm>
          <a:prstGeom prst="rect">
            <a:avLst/>
          </a:prstGeom>
        </p:spPr>
        <p:txBody>
          <a:bodyPr anchor="t" rtlCol="false" tIns="0" lIns="0" bIns="0" rIns="0">
            <a:spAutoFit/>
          </a:bodyPr>
          <a:lstStyle/>
          <a:p>
            <a:pPr algn="ctr" marL="0" indent="0" lvl="0">
              <a:lnSpc>
                <a:spcPts val="2562"/>
              </a:lnSpc>
              <a:spcBef>
                <a:spcPct val="0"/>
              </a:spcBef>
            </a:pPr>
            <a:r>
              <a:rPr lang="en-US" sz="2100">
                <a:solidFill>
                  <a:srgbClr val="000000"/>
                </a:solidFill>
                <a:latin typeface="TT Chocolates Bold"/>
              </a:rPr>
              <a:t>Data Preprocessing</a:t>
            </a:r>
          </a:p>
        </p:txBody>
      </p:sp>
      <p:grpSp>
        <p:nvGrpSpPr>
          <p:cNvPr name="Group 71" id="71"/>
          <p:cNvGrpSpPr/>
          <p:nvPr/>
        </p:nvGrpSpPr>
        <p:grpSpPr>
          <a:xfrm rot="-10681332">
            <a:off x="7321682" y="6792431"/>
            <a:ext cx="1261485" cy="126148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3" id="7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4" id="74"/>
          <p:cNvSpPr/>
          <p:nvPr/>
        </p:nvSpPr>
        <p:spPr>
          <a:xfrm flipH="false" flipV="false" rot="0">
            <a:off x="7657191" y="7002464"/>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75" id="75"/>
          <p:cNvSpPr/>
          <p:nvPr/>
        </p:nvSpPr>
        <p:spPr>
          <a:xfrm flipH="true" flipV="true">
            <a:off x="7971465" y="6307064"/>
            <a:ext cx="2260089" cy="4138668"/>
          </a:xfrm>
          <a:prstGeom prst="line">
            <a:avLst/>
          </a:prstGeom>
          <a:ln cap="flat" w="38100">
            <a:solidFill>
              <a:srgbClr val="18072B"/>
            </a:solidFill>
            <a:prstDash val="solid"/>
            <a:headEnd type="none" len="sm" w="sm"/>
            <a:tailEnd type="none" len="sm" w="sm"/>
          </a:ln>
        </p:spPr>
      </p:sp>
      <p:sp>
        <p:nvSpPr>
          <p:cNvPr name="Freeform 76" id="76"/>
          <p:cNvSpPr/>
          <p:nvPr/>
        </p:nvSpPr>
        <p:spPr>
          <a:xfrm flipH="false" flipV="false" rot="0">
            <a:off x="10184892" y="6965083"/>
            <a:ext cx="743206" cy="772710"/>
          </a:xfrm>
          <a:custGeom>
            <a:avLst/>
            <a:gdLst/>
            <a:ahLst/>
            <a:cxnLst/>
            <a:rect r="r" b="b" t="t" l="l"/>
            <a:pathLst>
              <a:path h="772710" w="743206">
                <a:moveTo>
                  <a:pt x="0" y="0"/>
                </a:moveTo>
                <a:lnTo>
                  <a:pt x="743207" y="0"/>
                </a:lnTo>
                <a:lnTo>
                  <a:pt x="743207" y="772710"/>
                </a:lnTo>
                <a:lnTo>
                  <a:pt x="0" y="772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7" id="77"/>
          <p:cNvGrpSpPr/>
          <p:nvPr/>
        </p:nvGrpSpPr>
        <p:grpSpPr>
          <a:xfrm rot="-10744987">
            <a:off x="9931758" y="6741288"/>
            <a:ext cx="1261485" cy="126148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9" id="7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80" id="80"/>
          <p:cNvSpPr/>
          <p:nvPr/>
        </p:nvSpPr>
        <p:spPr>
          <a:xfrm flipH="true" flipV="true">
            <a:off x="10560873" y="6255759"/>
            <a:ext cx="11721" cy="485609"/>
          </a:xfrm>
          <a:prstGeom prst="line">
            <a:avLst/>
          </a:prstGeom>
          <a:ln cap="flat" w="38100">
            <a:solidFill>
              <a:srgbClr val="18072B"/>
            </a:solidFill>
            <a:prstDash val="solid"/>
            <a:headEnd type="none" len="sm" w="sm"/>
            <a:tailEnd type="none" len="sm" w="sm"/>
          </a:ln>
        </p:spPr>
      </p:sp>
      <p:grpSp>
        <p:nvGrpSpPr>
          <p:cNvPr name="Group 81" id="81"/>
          <p:cNvGrpSpPr/>
          <p:nvPr/>
        </p:nvGrpSpPr>
        <p:grpSpPr>
          <a:xfrm rot="-10681332">
            <a:off x="8670669" y="6828204"/>
            <a:ext cx="1261485" cy="126148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83" id="8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4" id="84"/>
          <p:cNvSpPr/>
          <p:nvPr/>
        </p:nvSpPr>
        <p:spPr>
          <a:xfrm flipH="false" flipV="false" rot="0">
            <a:off x="9006178" y="7035588"/>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85" id="85"/>
          <p:cNvSpPr/>
          <p:nvPr/>
        </p:nvSpPr>
        <p:spPr>
          <a:xfrm flipH="true" flipV="true">
            <a:off x="9320452" y="6342837"/>
            <a:ext cx="2260089" cy="4138668"/>
          </a:xfrm>
          <a:prstGeom prst="line">
            <a:avLst/>
          </a:prstGeom>
          <a:ln cap="flat" w="38100">
            <a:solidFill>
              <a:srgbClr val="18072B"/>
            </a:solidFill>
            <a:prstDash val="solid"/>
            <a:headEnd type="none" len="sm" w="sm"/>
            <a:tailEnd type="none" len="sm" w="sm"/>
          </a:ln>
        </p:spPr>
      </p:sp>
      <p:sp>
        <p:nvSpPr>
          <p:cNvPr name="TextBox 86" id="86"/>
          <p:cNvSpPr txBox="true"/>
          <p:nvPr/>
        </p:nvSpPr>
        <p:spPr>
          <a:xfrm rot="0">
            <a:off x="7408814" y="8218183"/>
            <a:ext cx="987319"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LOF</a:t>
            </a:r>
          </a:p>
        </p:txBody>
      </p:sp>
      <p:sp>
        <p:nvSpPr>
          <p:cNvPr name="TextBox 87" id="87"/>
          <p:cNvSpPr txBox="true"/>
          <p:nvPr/>
        </p:nvSpPr>
        <p:spPr>
          <a:xfrm rot="0">
            <a:off x="8262546" y="8101557"/>
            <a:ext cx="2085192" cy="651891"/>
          </a:xfrm>
          <a:prstGeom prst="rect">
            <a:avLst/>
          </a:prstGeom>
        </p:spPr>
        <p:txBody>
          <a:bodyPr anchor="t" rtlCol="false" tIns="0" lIns="0" bIns="0" rIns="0">
            <a:spAutoFit/>
          </a:bodyPr>
          <a:lstStyle/>
          <a:p>
            <a:pPr algn="ctr" marL="0" indent="0" lvl="0">
              <a:lnSpc>
                <a:spcPts val="2562"/>
              </a:lnSpc>
              <a:spcBef>
                <a:spcPct val="0"/>
              </a:spcBef>
            </a:pPr>
            <a:r>
              <a:rPr lang="en-US" sz="2100">
                <a:solidFill>
                  <a:srgbClr val="000000"/>
                </a:solidFill>
                <a:latin typeface="TT Chocolates Bold"/>
              </a:rPr>
              <a:t>Data Preprocessing</a:t>
            </a:r>
          </a:p>
        </p:txBody>
      </p:sp>
      <p:sp>
        <p:nvSpPr>
          <p:cNvPr name="TextBox 88" id="88"/>
          <p:cNvSpPr txBox="true"/>
          <p:nvPr/>
        </p:nvSpPr>
        <p:spPr>
          <a:xfrm rot="0">
            <a:off x="9596626" y="8101557"/>
            <a:ext cx="2624141" cy="651891"/>
          </a:xfrm>
          <a:prstGeom prst="rect">
            <a:avLst/>
          </a:prstGeom>
        </p:spPr>
        <p:txBody>
          <a:bodyPr anchor="t" rtlCol="false" tIns="0" lIns="0" bIns="0" rIns="0">
            <a:spAutoFit/>
          </a:bodyPr>
          <a:lstStyle/>
          <a:p>
            <a:pPr algn="ctr">
              <a:lnSpc>
                <a:spcPts val="2562"/>
              </a:lnSpc>
            </a:pPr>
            <a:r>
              <a:rPr lang="en-US" sz="2100">
                <a:solidFill>
                  <a:srgbClr val="000000"/>
                </a:solidFill>
                <a:latin typeface="TT Chocolates Bold"/>
              </a:rPr>
              <a:t>Model </a:t>
            </a:r>
          </a:p>
          <a:p>
            <a:pPr algn="ctr" marL="0" indent="0" lvl="0">
              <a:lnSpc>
                <a:spcPts val="2562"/>
              </a:lnSpc>
              <a:spcBef>
                <a:spcPct val="0"/>
              </a:spcBef>
            </a:pPr>
            <a:r>
              <a:rPr lang="en-US" sz="2100">
                <a:solidFill>
                  <a:srgbClr val="000000"/>
                </a:solidFill>
                <a:latin typeface="TT Chocolates Bold"/>
              </a:rPr>
              <a:t>Application</a:t>
            </a:r>
          </a:p>
        </p:txBody>
      </p:sp>
      <p:grpSp>
        <p:nvGrpSpPr>
          <p:cNvPr name="Group 89" id="89"/>
          <p:cNvGrpSpPr/>
          <p:nvPr/>
        </p:nvGrpSpPr>
        <p:grpSpPr>
          <a:xfrm rot="0">
            <a:off x="12882198" y="1299079"/>
            <a:ext cx="1029992" cy="1029992"/>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1" id="91"/>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92" id="92"/>
          <p:cNvGrpSpPr/>
          <p:nvPr/>
        </p:nvGrpSpPr>
        <p:grpSpPr>
          <a:xfrm rot="0">
            <a:off x="12938981" y="2529474"/>
            <a:ext cx="1029992" cy="1029992"/>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4" id="94"/>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95" id="95"/>
          <p:cNvGrpSpPr/>
          <p:nvPr/>
        </p:nvGrpSpPr>
        <p:grpSpPr>
          <a:xfrm rot="0">
            <a:off x="12987878" y="3869733"/>
            <a:ext cx="1029992" cy="1029992"/>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7" id="97"/>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sp>
        <p:nvSpPr>
          <p:cNvPr name="TextBox 98" id="98"/>
          <p:cNvSpPr txBox="true"/>
          <p:nvPr/>
        </p:nvSpPr>
        <p:spPr>
          <a:xfrm rot="0">
            <a:off x="13661976" y="2711535"/>
            <a:ext cx="2444647" cy="765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Logistic Regression</a:t>
            </a:r>
          </a:p>
        </p:txBody>
      </p:sp>
      <p:sp>
        <p:nvSpPr>
          <p:cNvPr name="TextBox 99" id="99"/>
          <p:cNvSpPr txBox="true"/>
          <p:nvPr/>
        </p:nvSpPr>
        <p:spPr>
          <a:xfrm rot="0">
            <a:off x="13558128" y="4188116"/>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SVM</a:t>
            </a:r>
          </a:p>
        </p:txBody>
      </p:sp>
      <p:sp>
        <p:nvSpPr>
          <p:cNvPr name="Freeform 100" id="100"/>
          <p:cNvSpPr/>
          <p:nvPr/>
        </p:nvSpPr>
        <p:spPr>
          <a:xfrm flipH="false" flipV="false" rot="0">
            <a:off x="13099914" y="1409221"/>
            <a:ext cx="708125" cy="809706"/>
          </a:xfrm>
          <a:custGeom>
            <a:avLst/>
            <a:gdLst/>
            <a:ahLst/>
            <a:cxnLst/>
            <a:rect r="r" b="b" t="t" l="l"/>
            <a:pathLst>
              <a:path h="809706" w="708125">
                <a:moveTo>
                  <a:pt x="0" y="0"/>
                </a:moveTo>
                <a:lnTo>
                  <a:pt x="708125" y="0"/>
                </a:lnTo>
                <a:lnTo>
                  <a:pt x="708125" y="809707"/>
                </a:lnTo>
                <a:lnTo>
                  <a:pt x="0" y="8097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1" id="101"/>
          <p:cNvSpPr/>
          <p:nvPr/>
        </p:nvSpPr>
        <p:spPr>
          <a:xfrm flipH="false" flipV="false" rot="0">
            <a:off x="13148531" y="2639617"/>
            <a:ext cx="708125" cy="809706"/>
          </a:xfrm>
          <a:custGeom>
            <a:avLst/>
            <a:gdLst/>
            <a:ahLst/>
            <a:cxnLst/>
            <a:rect r="r" b="b" t="t" l="l"/>
            <a:pathLst>
              <a:path h="809706" w="708125">
                <a:moveTo>
                  <a:pt x="0" y="0"/>
                </a:moveTo>
                <a:lnTo>
                  <a:pt x="708124" y="0"/>
                </a:lnTo>
                <a:lnTo>
                  <a:pt x="708124"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2" id="102"/>
          <p:cNvSpPr/>
          <p:nvPr/>
        </p:nvSpPr>
        <p:spPr>
          <a:xfrm flipH="false" flipV="false" rot="0">
            <a:off x="13204065" y="3971514"/>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3" id="103"/>
          <p:cNvGrpSpPr/>
          <p:nvPr/>
        </p:nvGrpSpPr>
        <p:grpSpPr>
          <a:xfrm rot="0">
            <a:off x="12987878" y="5707138"/>
            <a:ext cx="1029992" cy="1029992"/>
            <a:chOff x="0" y="0"/>
            <a:chExt cx="812800" cy="812800"/>
          </a:xfrm>
        </p:grpSpPr>
        <p:sp>
          <p:nvSpPr>
            <p:cNvPr name="Freeform 104" id="10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5" id="105"/>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106" id="106"/>
          <p:cNvGrpSpPr/>
          <p:nvPr/>
        </p:nvGrpSpPr>
        <p:grpSpPr>
          <a:xfrm rot="0">
            <a:off x="12987878" y="6946769"/>
            <a:ext cx="1029992" cy="1029992"/>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8" id="108"/>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109" id="109"/>
          <p:cNvGrpSpPr/>
          <p:nvPr/>
        </p:nvGrpSpPr>
        <p:grpSpPr>
          <a:xfrm rot="0">
            <a:off x="12987878" y="8415033"/>
            <a:ext cx="1029992" cy="1029992"/>
            <a:chOff x="0" y="0"/>
            <a:chExt cx="812800" cy="812800"/>
          </a:xfrm>
        </p:grpSpPr>
        <p:sp>
          <p:nvSpPr>
            <p:cNvPr name="Freeform 110" id="1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11" id="111"/>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sp>
        <p:nvSpPr>
          <p:cNvPr name="TextBox 112" id="112"/>
          <p:cNvSpPr txBox="true"/>
          <p:nvPr/>
        </p:nvSpPr>
        <p:spPr>
          <a:xfrm rot="0">
            <a:off x="13872798" y="6051070"/>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Naive Bayes</a:t>
            </a:r>
          </a:p>
        </p:txBody>
      </p:sp>
      <p:sp>
        <p:nvSpPr>
          <p:cNvPr name="TextBox 113" id="113"/>
          <p:cNvSpPr txBox="true"/>
          <p:nvPr/>
        </p:nvSpPr>
        <p:spPr>
          <a:xfrm rot="0">
            <a:off x="13890576" y="7149056"/>
            <a:ext cx="2444647" cy="765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Logistic Regression</a:t>
            </a:r>
          </a:p>
        </p:txBody>
      </p:sp>
      <p:sp>
        <p:nvSpPr>
          <p:cNvPr name="TextBox 114" id="114"/>
          <p:cNvSpPr txBox="true"/>
          <p:nvPr/>
        </p:nvSpPr>
        <p:spPr>
          <a:xfrm rot="0">
            <a:off x="13808039" y="8719710"/>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SVM</a:t>
            </a:r>
          </a:p>
        </p:txBody>
      </p:sp>
      <p:sp>
        <p:nvSpPr>
          <p:cNvPr name="Freeform 115" id="115"/>
          <p:cNvSpPr/>
          <p:nvPr/>
        </p:nvSpPr>
        <p:spPr>
          <a:xfrm flipH="false" flipV="false" rot="0">
            <a:off x="13164673" y="5779181"/>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6" id="116"/>
          <p:cNvSpPr/>
          <p:nvPr/>
        </p:nvSpPr>
        <p:spPr>
          <a:xfrm flipH="false" flipV="false" rot="0">
            <a:off x="13182451" y="7078235"/>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7" id="117"/>
          <p:cNvSpPr/>
          <p:nvPr/>
        </p:nvSpPr>
        <p:spPr>
          <a:xfrm flipH="false" flipV="false" rot="0">
            <a:off x="13164673" y="8525176"/>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8" id="118"/>
          <p:cNvSpPr/>
          <p:nvPr/>
        </p:nvSpPr>
        <p:spPr>
          <a:xfrm flipH="false" flipV="false" rot="0">
            <a:off x="5662484" y="3759767"/>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159353" y="813462"/>
            <a:ext cx="9404350" cy="971550"/>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Outline</a:t>
            </a:r>
          </a:p>
        </p:txBody>
      </p:sp>
      <p:sp>
        <p:nvSpPr>
          <p:cNvPr name="AutoShape 5" id="5"/>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TextBox 6" id="6"/>
          <p:cNvSpPr txBox="true"/>
          <p:nvPr/>
        </p:nvSpPr>
        <p:spPr>
          <a:xfrm rot="0">
            <a:off x="801075" y="2689163"/>
            <a:ext cx="6897654" cy="5580381"/>
          </a:xfrm>
          <a:prstGeom prst="rect">
            <a:avLst/>
          </a:prstGeom>
        </p:spPr>
        <p:txBody>
          <a:bodyPr anchor="t" rtlCol="false" tIns="0" lIns="0" bIns="0" rIns="0">
            <a:spAutoFit/>
          </a:bodyPr>
          <a:lstStyle/>
          <a:p>
            <a:pPr marL="690879" indent="-345439" lvl="1">
              <a:lnSpc>
                <a:spcPts val="6399"/>
              </a:lnSpc>
              <a:buFont typeface="Arial"/>
              <a:buChar char="•"/>
            </a:pPr>
            <a:r>
              <a:rPr lang="en-US" sz="3199">
                <a:solidFill>
                  <a:srgbClr val="FF3131"/>
                </a:solidFill>
                <a:latin typeface="Canva Sans Bold"/>
              </a:rPr>
              <a:t>Introduction and Motivation</a:t>
            </a:r>
          </a:p>
          <a:p>
            <a:pPr marL="690879" indent="-345439" lvl="1">
              <a:lnSpc>
                <a:spcPts val="6399"/>
              </a:lnSpc>
              <a:buFont typeface="Arial"/>
              <a:buChar char="•"/>
            </a:pPr>
            <a:r>
              <a:rPr lang="en-US" sz="3199">
                <a:solidFill>
                  <a:srgbClr val="000000"/>
                </a:solidFill>
                <a:latin typeface="Canva Sans Bold"/>
              </a:rPr>
              <a:t>Literature Review</a:t>
            </a:r>
          </a:p>
          <a:p>
            <a:pPr marL="690879" indent="-345439" lvl="1">
              <a:lnSpc>
                <a:spcPts val="6399"/>
              </a:lnSpc>
              <a:buFont typeface="Arial"/>
              <a:buChar char="•"/>
            </a:pPr>
            <a:r>
              <a:rPr lang="en-US" sz="3199">
                <a:solidFill>
                  <a:srgbClr val="000000"/>
                </a:solidFill>
                <a:latin typeface="Canva Sans Bold"/>
              </a:rPr>
              <a:t>Dataset Description</a:t>
            </a:r>
          </a:p>
          <a:p>
            <a:pPr marL="690879" indent="-345439" lvl="1">
              <a:lnSpc>
                <a:spcPts val="6399"/>
              </a:lnSpc>
              <a:buFont typeface="Arial"/>
              <a:buChar char="•"/>
            </a:pPr>
            <a:r>
              <a:rPr lang="en-US" sz="3199">
                <a:solidFill>
                  <a:srgbClr val="000000"/>
                </a:solidFill>
                <a:latin typeface="Canva Sans Bold"/>
              </a:rPr>
              <a:t>Models and Methodologies</a:t>
            </a:r>
          </a:p>
          <a:p>
            <a:pPr marL="690879" indent="-345439" lvl="1">
              <a:lnSpc>
                <a:spcPts val="6399"/>
              </a:lnSpc>
              <a:buFont typeface="Arial"/>
              <a:buChar char="•"/>
            </a:pPr>
            <a:r>
              <a:rPr lang="en-US" sz="3199">
                <a:solidFill>
                  <a:srgbClr val="000000"/>
                </a:solidFill>
                <a:latin typeface="Canva Sans Bold"/>
              </a:rPr>
              <a:t>Result Analysis and Conclusion</a:t>
            </a:r>
          </a:p>
          <a:p>
            <a:pPr marL="690879" indent="-345439" lvl="1">
              <a:lnSpc>
                <a:spcPts val="6399"/>
              </a:lnSpc>
              <a:buFont typeface="Arial"/>
              <a:buChar char="•"/>
            </a:pPr>
            <a:r>
              <a:rPr lang="en-US" sz="3199">
                <a:solidFill>
                  <a:srgbClr val="000000"/>
                </a:solidFill>
                <a:latin typeface="Canva Sans Bold"/>
              </a:rPr>
              <a:t>Timeline</a:t>
            </a:r>
          </a:p>
          <a:p>
            <a:pPr marL="690879" indent="-345439" lvl="1">
              <a:lnSpc>
                <a:spcPts val="6399"/>
              </a:lnSpc>
              <a:buFont typeface="Arial"/>
              <a:buChar char="•"/>
            </a:pPr>
            <a:r>
              <a:rPr lang="en-US" sz="3199">
                <a:solidFill>
                  <a:srgbClr val="000000"/>
                </a:solidFill>
                <a:latin typeface="Canva Sans Bold"/>
              </a:rPr>
              <a:t>Contributions</a:t>
            </a:r>
          </a:p>
        </p:txBody>
      </p:sp>
      <p:pic>
        <p:nvPicPr>
          <p:cNvPr name="Picture 7" id="7"/>
          <p:cNvPicPr>
            <a:picLocks noChangeAspect="true"/>
          </p:cNvPicPr>
          <p:nvPr/>
        </p:nvPicPr>
        <p:blipFill>
          <a:blip r:embed="rId4"/>
          <a:srcRect l="0" t="0" r="0" b="0"/>
          <a:stretch>
            <a:fillRect/>
          </a:stretch>
        </p:blipFill>
        <p:spPr>
          <a:xfrm flipH="false" flipV="false" rot="-10800000">
            <a:off x="6901084" y="2692708"/>
            <a:ext cx="2242916" cy="1009312"/>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10648058" y="2364797"/>
            <a:ext cx="7081471" cy="5557405"/>
          </a:xfrm>
          <a:custGeom>
            <a:avLst/>
            <a:gdLst/>
            <a:ahLst/>
            <a:cxnLst/>
            <a:rect r="r" b="b" t="t" l="l"/>
            <a:pathLst>
              <a:path h="5557405" w="7081471">
                <a:moveTo>
                  <a:pt x="0" y="0"/>
                </a:moveTo>
                <a:lnTo>
                  <a:pt x="7081472" y="0"/>
                </a:lnTo>
                <a:lnTo>
                  <a:pt x="7081472" y="5557406"/>
                </a:lnTo>
                <a:lnTo>
                  <a:pt x="0" y="5557406"/>
                </a:lnTo>
                <a:lnTo>
                  <a:pt x="0" y="0"/>
                </a:lnTo>
                <a:close/>
              </a:path>
            </a:pathLst>
          </a:custGeom>
          <a:blipFill>
            <a:blip r:embed="rId4"/>
            <a:stretch>
              <a:fillRect l="-18260" t="-3824" r="-18510" b="-5099"/>
            </a:stretch>
          </a:blipFill>
        </p:spPr>
      </p:sp>
      <p:sp>
        <p:nvSpPr>
          <p:cNvPr name="Freeform 6" id="6"/>
          <p:cNvSpPr/>
          <p:nvPr/>
        </p:nvSpPr>
        <p:spPr>
          <a:xfrm flipH="false" flipV="false" rot="0">
            <a:off x="3901413" y="3662935"/>
            <a:ext cx="3071963" cy="2507004"/>
          </a:xfrm>
          <a:custGeom>
            <a:avLst/>
            <a:gdLst/>
            <a:ahLst/>
            <a:cxnLst/>
            <a:rect r="r" b="b" t="t" l="l"/>
            <a:pathLst>
              <a:path h="2507004" w="3071963">
                <a:moveTo>
                  <a:pt x="0" y="0"/>
                </a:moveTo>
                <a:lnTo>
                  <a:pt x="3071963" y="0"/>
                </a:lnTo>
                <a:lnTo>
                  <a:pt x="3071963" y="2507003"/>
                </a:lnTo>
                <a:lnTo>
                  <a:pt x="0" y="2507003"/>
                </a:lnTo>
                <a:lnTo>
                  <a:pt x="0" y="0"/>
                </a:lnTo>
                <a:close/>
              </a:path>
            </a:pathLst>
          </a:custGeom>
          <a:blipFill>
            <a:blip r:embed="rId5"/>
            <a:stretch>
              <a:fillRect l="0" t="0" r="0" b="0"/>
            </a:stretch>
          </a:blipFill>
        </p:spPr>
      </p:sp>
      <p:sp>
        <p:nvSpPr>
          <p:cNvPr name="TextBox 7" id="7"/>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Z-Score</a:t>
            </a:r>
          </a:p>
        </p:txBody>
      </p:sp>
      <p:sp>
        <p:nvSpPr>
          <p:cNvPr name="TextBox 8" id="8"/>
          <p:cNvSpPr txBox="true"/>
          <p:nvPr/>
        </p:nvSpPr>
        <p:spPr>
          <a:xfrm rot="0">
            <a:off x="2370203" y="3378721"/>
            <a:ext cx="1672797" cy="492227"/>
          </a:xfrm>
          <a:prstGeom prst="rect">
            <a:avLst/>
          </a:prstGeom>
        </p:spPr>
        <p:txBody>
          <a:bodyPr anchor="t" rtlCol="false" tIns="0" lIns="0" bIns="0" rIns="0">
            <a:spAutoFit/>
          </a:bodyPr>
          <a:lstStyle/>
          <a:p>
            <a:pPr algn="ctr">
              <a:lnSpc>
                <a:spcPts val="3844"/>
              </a:lnSpc>
              <a:spcBef>
                <a:spcPct val="0"/>
              </a:spcBef>
            </a:pPr>
            <a:r>
              <a:rPr lang="en-US" sz="2745">
                <a:solidFill>
                  <a:srgbClr val="3175DB"/>
                </a:solidFill>
                <a:latin typeface="Arimo Bold"/>
              </a:rPr>
              <a:t>Formula</a:t>
            </a:r>
          </a:p>
        </p:txBody>
      </p:sp>
      <p:sp>
        <p:nvSpPr>
          <p:cNvPr name="TextBox 9" id="9"/>
          <p:cNvSpPr txBox="true"/>
          <p:nvPr/>
        </p:nvSpPr>
        <p:spPr>
          <a:xfrm rot="0">
            <a:off x="2370203" y="5885725"/>
            <a:ext cx="3617586" cy="492227"/>
          </a:xfrm>
          <a:prstGeom prst="rect">
            <a:avLst/>
          </a:prstGeom>
        </p:spPr>
        <p:txBody>
          <a:bodyPr anchor="t" rtlCol="false" tIns="0" lIns="0" bIns="0" rIns="0">
            <a:spAutoFit/>
          </a:bodyPr>
          <a:lstStyle/>
          <a:p>
            <a:pPr algn="ctr">
              <a:lnSpc>
                <a:spcPts val="3844"/>
              </a:lnSpc>
              <a:spcBef>
                <a:spcPct val="0"/>
              </a:spcBef>
            </a:pPr>
            <a:r>
              <a:rPr lang="en-US" sz="2745">
                <a:solidFill>
                  <a:srgbClr val="101010"/>
                </a:solidFill>
                <a:latin typeface="Arimo Bold"/>
              </a:rPr>
              <a:t>Lower bound=</a:t>
            </a:r>
            <a:r>
              <a:rPr lang="en-US" sz="2745">
                <a:solidFill>
                  <a:srgbClr val="3175DB"/>
                </a:solidFill>
                <a:latin typeface="Arimo Bold"/>
              </a:rPr>
              <a:t>-2.75</a:t>
            </a:r>
          </a:p>
        </p:txBody>
      </p:sp>
      <p:sp>
        <p:nvSpPr>
          <p:cNvPr name="TextBox 10" id="10"/>
          <p:cNvSpPr txBox="true"/>
          <p:nvPr/>
        </p:nvSpPr>
        <p:spPr>
          <a:xfrm rot="0">
            <a:off x="2370203" y="7628464"/>
            <a:ext cx="3617586" cy="607797"/>
          </a:xfrm>
          <a:prstGeom prst="rect">
            <a:avLst/>
          </a:prstGeom>
        </p:spPr>
        <p:txBody>
          <a:bodyPr anchor="t" rtlCol="false" tIns="0" lIns="0" bIns="0" rIns="0">
            <a:spAutoFit/>
          </a:bodyPr>
          <a:lstStyle/>
          <a:p>
            <a:pPr algn="ctr">
              <a:lnSpc>
                <a:spcPts val="4824"/>
              </a:lnSpc>
              <a:spcBef>
                <a:spcPct val="0"/>
              </a:spcBef>
            </a:pPr>
            <a:r>
              <a:rPr lang="en-US" sz="3445">
                <a:solidFill>
                  <a:srgbClr val="3175DB"/>
                </a:solidFill>
                <a:latin typeface="Arimo Bold"/>
              </a:rPr>
              <a:t>Final size: </a:t>
            </a:r>
            <a:r>
              <a:rPr lang="en-US" sz="3445">
                <a:solidFill>
                  <a:srgbClr val="000000"/>
                </a:solidFill>
                <a:latin typeface="Arimo Bold"/>
              </a:rPr>
              <a:t>65,048</a:t>
            </a:r>
            <a:r>
              <a:rPr lang="en-US" sz="3445">
                <a:solidFill>
                  <a:srgbClr val="3175DB"/>
                </a:solidFill>
                <a:latin typeface="Arimo Bold"/>
              </a:rPr>
              <a:t> </a:t>
            </a:r>
          </a:p>
        </p:txBody>
      </p:sp>
      <p:sp>
        <p:nvSpPr>
          <p:cNvPr name="TextBox 11" id="11"/>
          <p:cNvSpPr txBox="true"/>
          <p:nvPr/>
        </p:nvSpPr>
        <p:spPr>
          <a:xfrm rot="0">
            <a:off x="2370203" y="6371500"/>
            <a:ext cx="3617586" cy="492227"/>
          </a:xfrm>
          <a:prstGeom prst="rect">
            <a:avLst/>
          </a:prstGeom>
        </p:spPr>
        <p:txBody>
          <a:bodyPr anchor="t" rtlCol="false" tIns="0" lIns="0" bIns="0" rIns="0">
            <a:spAutoFit/>
          </a:bodyPr>
          <a:lstStyle/>
          <a:p>
            <a:pPr algn="ctr">
              <a:lnSpc>
                <a:spcPts val="3844"/>
              </a:lnSpc>
              <a:spcBef>
                <a:spcPct val="0"/>
              </a:spcBef>
            </a:pPr>
            <a:r>
              <a:rPr lang="en-US" sz="2745">
                <a:solidFill>
                  <a:srgbClr val="101010"/>
                </a:solidFill>
                <a:latin typeface="Arimo Bold"/>
              </a:rPr>
              <a:t>Upper bound=</a:t>
            </a:r>
            <a:r>
              <a:rPr lang="en-US" sz="2745">
                <a:solidFill>
                  <a:srgbClr val="3175DB"/>
                </a:solidFill>
                <a:latin typeface="Arimo Bold"/>
              </a:rPr>
              <a:t>2.75</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6" y="1318129"/>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091319" y="395288"/>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sp>
        <p:nvSpPr>
          <p:cNvPr name="TextBox 4" id="4"/>
          <p:cNvSpPr txBox="true"/>
          <p:nvPr/>
        </p:nvSpPr>
        <p:spPr>
          <a:xfrm rot="0">
            <a:off x="1028684" y="240506"/>
            <a:ext cx="4703096"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Flow Chart</a:t>
            </a:r>
          </a:p>
        </p:txBody>
      </p:sp>
      <p:sp>
        <p:nvSpPr>
          <p:cNvPr name="TextBox 5" id="5"/>
          <p:cNvSpPr txBox="true"/>
          <p:nvPr/>
        </p:nvSpPr>
        <p:spPr>
          <a:xfrm rot="0">
            <a:off x="7105747" y="1697624"/>
            <a:ext cx="1453683"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Z-Score</a:t>
            </a:r>
          </a:p>
        </p:txBody>
      </p:sp>
      <p:sp>
        <p:nvSpPr>
          <p:cNvPr name="TextBox 6" id="6"/>
          <p:cNvSpPr txBox="true"/>
          <p:nvPr/>
        </p:nvSpPr>
        <p:spPr>
          <a:xfrm rot="0">
            <a:off x="13644198" y="1613549"/>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Naive Bayes</a:t>
            </a:r>
          </a:p>
        </p:txBody>
      </p:sp>
      <p:sp>
        <p:nvSpPr>
          <p:cNvPr name="AutoShape 7" id="7"/>
          <p:cNvSpPr/>
          <p:nvPr/>
        </p:nvSpPr>
        <p:spPr>
          <a:xfrm>
            <a:off x="2398234" y="5324027"/>
            <a:ext cx="6000742" cy="3652926"/>
          </a:xfrm>
          <a:prstGeom prst="line">
            <a:avLst/>
          </a:prstGeom>
          <a:ln cap="flat" w="38100">
            <a:solidFill>
              <a:srgbClr val="18072B"/>
            </a:solidFill>
            <a:prstDash val="solid"/>
            <a:headEnd type="none" len="sm" w="sm"/>
            <a:tailEnd type="triangle" len="med" w="lg"/>
          </a:ln>
        </p:spPr>
      </p:sp>
      <p:sp>
        <p:nvSpPr>
          <p:cNvPr name="TextBox 8" id="8"/>
          <p:cNvSpPr txBox="true"/>
          <p:nvPr/>
        </p:nvSpPr>
        <p:spPr>
          <a:xfrm rot="0">
            <a:off x="2702604" y="5735977"/>
            <a:ext cx="2624141"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Data input</a:t>
            </a:r>
          </a:p>
        </p:txBody>
      </p:sp>
      <p:grpSp>
        <p:nvGrpSpPr>
          <p:cNvPr name="Group 9" id="9"/>
          <p:cNvGrpSpPr/>
          <p:nvPr/>
        </p:nvGrpSpPr>
        <p:grpSpPr>
          <a:xfrm rot="0">
            <a:off x="3892776" y="5182694"/>
            <a:ext cx="325451" cy="3254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2" id="12"/>
          <p:cNvSpPr/>
          <p:nvPr/>
        </p:nvSpPr>
        <p:spPr>
          <a:xfrm>
            <a:off x="4033724" y="4819128"/>
            <a:ext cx="2728" cy="485743"/>
          </a:xfrm>
          <a:prstGeom prst="line">
            <a:avLst/>
          </a:prstGeom>
          <a:ln cap="flat" w="38100">
            <a:solidFill>
              <a:srgbClr val="18072B"/>
            </a:solidFill>
            <a:prstDash val="solid"/>
            <a:headEnd type="none" len="sm" w="sm"/>
            <a:tailEnd type="none" len="sm" w="sm"/>
          </a:ln>
        </p:spPr>
      </p:sp>
      <p:grpSp>
        <p:nvGrpSpPr>
          <p:cNvPr name="Group 13" id="13"/>
          <p:cNvGrpSpPr/>
          <p:nvPr/>
        </p:nvGrpSpPr>
        <p:grpSpPr>
          <a:xfrm rot="0">
            <a:off x="10412462" y="4189246"/>
            <a:ext cx="325451" cy="3254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6" id="16"/>
          <p:cNvSpPr/>
          <p:nvPr/>
        </p:nvSpPr>
        <p:spPr>
          <a:xfrm>
            <a:off x="10587634" y="3844255"/>
            <a:ext cx="2728" cy="485743"/>
          </a:xfrm>
          <a:prstGeom prst="line">
            <a:avLst/>
          </a:prstGeom>
          <a:ln cap="flat" w="38100">
            <a:solidFill>
              <a:srgbClr val="18072B"/>
            </a:solidFill>
            <a:prstDash val="solid"/>
            <a:headEnd type="none" len="sm" w="sm"/>
            <a:tailEnd type="none" len="sm" w="sm"/>
          </a:ln>
        </p:spPr>
      </p:sp>
      <p:grpSp>
        <p:nvGrpSpPr>
          <p:cNvPr name="Group 17" id="17"/>
          <p:cNvGrpSpPr/>
          <p:nvPr/>
        </p:nvGrpSpPr>
        <p:grpSpPr>
          <a:xfrm rot="118667">
            <a:off x="3424750" y="3558019"/>
            <a:ext cx="1261485" cy="126148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3760277" y="3759767"/>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1" id="21"/>
          <p:cNvGrpSpPr/>
          <p:nvPr/>
        </p:nvGrpSpPr>
        <p:grpSpPr>
          <a:xfrm rot="118667">
            <a:off x="5348137" y="3536626"/>
            <a:ext cx="1261485" cy="126148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5816163" y="5161302"/>
            <a:ext cx="325451" cy="32545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26" id="26"/>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27" id="27"/>
          <p:cNvSpPr/>
          <p:nvPr/>
        </p:nvSpPr>
        <p:spPr>
          <a:xfrm>
            <a:off x="5957111" y="4797735"/>
            <a:ext cx="2728" cy="485743"/>
          </a:xfrm>
          <a:prstGeom prst="line">
            <a:avLst/>
          </a:prstGeom>
          <a:ln cap="flat" w="38100">
            <a:solidFill>
              <a:srgbClr val="18072B"/>
            </a:solidFill>
            <a:prstDash val="solid"/>
            <a:headEnd type="none" len="sm" w="sm"/>
            <a:tailEnd type="none" len="sm" w="sm"/>
          </a:ln>
        </p:spPr>
      </p:sp>
      <p:sp>
        <p:nvSpPr>
          <p:cNvPr name="TextBox 28" id="28"/>
          <p:cNvSpPr txBox="true"/>
          <p:nvPr/>
        </p:nvSpPr>
        <p:spPr>
          <a:xfrm rot="0">
            <a:off x="4625991" y="5612920"/>
            <a:ext cx="2624141" cy="765175"/>
          </a:xfrm>
          <a:prstGeom prst="rect">
            <a:avLst/>
          </a:prstGeom>
        </p:spPr>
        <p:txBody>
          <a:bodyPr anchor="t" rtlCol="false" tIns="0" lIns="0" bIns="0" rIns="0">
            <a:spAutoFit/>
          </a:bodyPr>
          <a:lstStyle/>
          <a:p>
            <a:pPr algn="ctr">
              <a:lnSpc>
                <a:spcPts val="3049"/>
              </a:lnSpc>
            </a:pPr>
            <a:r>
              <a:rPr lang="en-US" sz="2499">
                <a:solidFill>
                  <a:srgbClr val="000000"/>
                </a:solidFill>
                <a:latin typeface="TT Chocolates Bold"/>
              </a:rPr>
              <a:t>Outlier </a:t>
            </a:r>
          </a:p>
          <a:p>
            <a:pPr algn="ctr" marL="0" indent="0" lvl="0">
              <a:lnSpc>
                <a:spcPts val="3049"/>
              </a:lnSpc>
              <a:spcBef>
                <a:spcPct val="0"/>
              </a:spcBef>
            </a:pPr>
            <a:r>
              <a:rPr lang="en-US" sz="2499">
                <a:solidFill>
                  <a:srgbClr val="000000"/>
                </a:solidFill>
                <a:latin typeface="TT Chocolates Bold"/>
              </a:rPr>
              <a:t>Detection</a:t>
            </a:r>
          </a:p>
        </p:txBody>
      </p:sp>
      <p:sp>
        <p:nvSpPr>
          <p:cNvPr name="AutoShape 29" id="29"/>
          <p:cNvSpPr/>
          <p:nvPr/>
        </p:nvSpPr>
        <p:spPr>
          <a:xfrm flipV="true">
            <a:off x="5978980" y="4260338"/>
            <a:ext cx="1954943" cy="1104132"/>
          </a:xfrm>
          <a:prstGeom prst="line">
            <a:avLst/>
          </a:prstGeom>
          <a:ln cap="flat" w="38100">
            <a:solidFill>
              <a:srgbClr val="18072B"/>
            </a:solidFill>
            <a:prstDash val="solid"/>
            <a:headEnd type="none" len="sm" w="sm"/>
            <a:tailEnd type="triangle" len="med" w="lg"/>
          </a:ln>
        </p:spPr>
      </p:sp>
      <p:sp>
        <p:nvSpPr>
          <p:cNvPr name="AutoShape 30" id="30"/>
          <p:cNvSpPr/>
          <p:nvPr/>
        </p:nvSpPr>
        <p:spPr>
          <a:xfrm flipH="true" flipV="true">
            <a:off x="7943291" y="6306957"/>
            <a:ext cx="455684" cy="2669996"/>
          </a:xfrm>
          <a:prstGeom prst="line">
            <a:avLst/>
          </a:prstGeom>
          <a:ln cap="flat" w="38100">
            <a:solidFill>
              <a:srgbClr val="18072B"/>
            </a:solidFill>
            <a:prstDash val="solid"/>
            <a:headEnd type="none" len="sm" w="sm"/>
            <a:tailEnd type="triangle" len="med" w="lg"/>
          </a:ln>
        </p:spPr>
      </p:sp>
      <p:grpSp>
        <p:nvGrpSpPr>
          <p:cNvPr name="Group 31" id="31"/>
          <p:cNvGrpSpPr/>
          <p:nvPr/>
        </p:nvGrpSpPr>
        <p:grpSpPr>
          <a:xfrm rot="0">
            <a:off x="7780575" y="4175542"/>
            <a:ext cx="325451" cy="32545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3" id="33"/>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4" id="34"/>
          <p:cNvSpPr/>
          <p:nvPr/>
        </p:nvSpPr>
        <p:spPr>
          <a:xfrm>
            <a:off x="7921523" y="3811975"/>
            <a:ext cx="2728" cy="485743"/>
          </a:xfrm>
          <a:prstGeom prst="line">
            <a:avLst/>
          </a:prstGeom>
          <a:ln cap="flat" w="38100">
            <a:solidFill>
              <a:srgbClr val="18072B"/>
            </a:solidFill>
            <a:prstDash val="solid"/>
            <a:headEnd type="none" len="sm" w="sm"/>
            <a:tailEnd type="none" len="sm" w="sm"/>
          </a:ln>
        </p:spPr>
      </p:sp>
      <p:grpSp>
        <p:nvGrpSpPr>
          <p:cNvPr name="Group 35" id="35"/>
          <p:cNvGrpSpPr/>
          <p:nvPr/>
        </p:nvGrpSpPr>
        <p:grpSpPr>
          <a:xfrm rot="0">
            <a:off x="7789698" y="6059408"/>
            <a:ext cx="325451" cy="3254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7" id="37"/>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8" id="38"/>
          <p:cNvSpPr/>
          <p:nvPr/>
        </p:nvSpPr>
        <p:spPr>
          <a:xfrm flipV="true">
            <a:off x="7943382" y="4338268"/>
            <a:ext cx="2662775" cy="19050"/>
          </a:xfrm>
          <a:prstGeom prst="line">
            <a:avLst/>
          </a:prstGeom>
          <a:ln cap="flat" w="38100">
            <a:solidFill>
              <a:srgbClr val="18072B"/>
            </a:solidFill>
            <a:prstDash val="solid"/>
            <a:headEnd type="none" len="sm" w="sm"/>
            <a:tailEnd type="triangle" len="med" w="lg"/>
          </a:ln>
        </p:spPr>
      </p:sp>
      <p:sp>
        <p:nvSpPr>
          <p:cNvPr name="AutoShape 39" id="39"/>
          <p:cNvSpPr/>
          <p:nvPr/>
        </p:nvSpPr>
        <p:spPr>
          <a:xfrm flipV="true">
            <a:off x="7923023" y="6222134"/>
            <a:ext cx="2683270" cy="9525"/>
          </a:xfrm>
          <a:prstGeom prst="line">
            <a:avLst/>
          </a:prstGeom>
          <a:ln cap="flat" w="38100">
            <a:solidFill>
              <a:srgbClr val="18072B"/>
            </a:solidFill>
            <a:prstDash val="solid"/>
            <a:headEnd type="none" len="sm" w="sm"/>
            <a:tailEnd type="triangle" len="med" w="lg"/>
          </a:ln>
        </p:spPr>
      </p:sp>
      <p:grpSp>
        <p:nvGrpSpPr>
          <p:cNvPr name="Group 40" id="40"/>
          <p:cNvGrpSpPr/>
          <p:nvPr/>
        </p:nvGrpSpPr>
        <p:grpSpPr>
          <a:xfrm rot="10736344">
            <a:off x="10412912" y="6070782"/>
            <a:ext cx="325451" cy="32545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42" id="42"/>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43" id="43"/>
          <p:cNvSpPr/>
          <p:nvPr/>
        </p:nvSpPr>
        <p:spPr>
          <a:xfrm flipV="true">
            <a:off x="10565864" y="1686704"/>
            <a:ext cx="2301589" cy="2647903"/>
          </a:xfrm>
          <a:prstGeom prst="line">
            <a:avLst/>
          </a:prstGeom>
          <a:ln cap="flat" w="38100">
            <a:solidFill>
              <a:srgbClr val="18072B"/>
            </a:solidFill>
            <a:prstDash val="solid"/>
            <a:headEnd type="none" len="sm" w="sm"/>
            <a:tailEnd type="triangle" len="med" w="lg"/>
          </a:ln>
        </p:spPr>
      </p:sp>
      <p:sp>
        <p:nvSpPr>
          <p:cNvPr name="AutoShape 44" id="44"/>
          <p:cNvSpPr/>
          <p:nvPr/>
        </p:nvSpPr>
        <p:spPr>
          <a:xfrm flipV="true">
            <a:off x="10719375" y="4376367"/>
            <a:ext cx="2147930" cy="16723"/>
          </a:xfrm>
          <a:prstGeom prst="line">
            <a:avLst/>
          </a:prstGeom>
          <a:ln cap="flat" w="38100">
            <a:solidFill>
              <a:srgbClr val="18072B"/>
            </a:solidFill>
            <a:prstDash val="solid"/>
            <a:headEnd type="none" len="sm" w="sm"/>
            <a:tailEnd type="triangle" len="med" w="lg"/>
          </a:ln>
        </p:spPr>
      </p:sp>
      <p:sp>
        <p:nvSpPr>
          <p:cNvPr name="AutoShape 45" id="45"/>
          <p:cNvSpPr/>
          <p:nvPr/>
        </p:nvSpPr>
        <p:spPr>
          <a:xfrm>
            <a:off x="10642497" y="6243619"/>
            <a:ext cx="2224808" cy="1182372"/>
          </a:xfrm>
          <a:prstGeom prst="line">
            <a:avLst/>
          </a:prstGeom>
          <a:ln cap="flat" w="38100">
            <a:solidFill>
              <a:srgbClr val="18072B"/>
            </a:solidFill>
            <a:prstDash val="solid"/>
            <a:headEnd type="none" len="sm" w="sm"/>
            <a:tailEnd type="triangle" len="med" w="lg"/>
          </a:ln>
        </p:spPr>
      </p:sp>
      <p:sp>
        <p:nvSpPr>
          <p:cNvPr name="AutoShape 46" id="46"/>
          <p:cNvSpPr/>
          <p:nvPr/>
        </p:nvSpPr>
        <p:spPr>
          <a:xfrm flipV="true">
            <a:off x="10554350" y="6203084"/>
            <a:ext cx="2313103" cy="0"/>
          </a:xfrm>
          <a:prstGeom prst="line">
            <a:avLst/>
          </a:prstGeom>
          <a:ln cap="flat" w="38100">
            <a:solidFill>
              <a:srgbClr val="18072B"/>
            </a:solidFill>
            <a:prstDash val="solid"/>
            <a:headEnd type="none" len="sm" w="sm"/>
            <a:tailEnd type="triangle" len="med" w="lg"/>
          </a:ln>
        </p:spPr>
      </p:sp>
      <p:sp>
        <p:nvSpPr>
          <p:cNvPr name="AutoShape 47" id="47"/>
          <p:cNvSpPr/>
          <p:nvPr/>
        </p:nvSpPr>
        <p:spPr>
          <a:xfrm>
            <a:off x="10563141" y="6179853"/>
            <a:ext cx="2304163" cy="2889231"/>
          </a:xfrm>
          <a:prstGeom prst="line">
            <a:avLst/>
          </a:prstGeom>
          <a:ln cap="flat" w="38100">
            <a:solidFill>
              <a:srgbClr val="18072B"/>
            </a:solidFill>
            <a:prstDash val="solid"/>
            <a:headEnd type="none" len="sm" w="sm"/>
            <a:tailEnd type="triangle" len="med" w="lg"/>
          </a:ln>
        </p:spPr>
      </p:sp>
      <p:grpSp>
        <p:nvGrpSpPr>
          <p:cNvPr name="Group 48" id="48"/>
          <p:cNvGrpSpPr/>
          <p:nvPr/>
        </p:nvGrpSpPr>
        <p:grpSpPr>
          <a:xfrm rot="0">
            <a:off x="9142416" y="4108488"/>
            <a:ext cx="325451" cy="32545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0" id="50"/>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1" id="51"/>
          <p:cNvSpPr/>
          <p:nvPr/>
        </p:nvSpPr>
        <p:spPr>
          <a:xfrm>
            <a:off x="9283365" y="3744922"/>
            <a:ext cx="2728" cy="485743"/>
          </a:xfrm>
          <a:prstGeom prst="line">
            <a:avLst/>
          </a:prstGeom>
          <a:ln cap="flat" w="38100">
            <a:solidFill>
              <a:srgbClr val="18072B"/>
            </a:solidFill>
            <a:prstDash val="solid"/>
            <a:headEnd type="none" len="sm" w="sm"/>
            <a:tailEnd type="none" len="sm" w="sm"/>
          </a:ln>
        </p:spPr>
      </p:sp>
      <p:grpSp>
        <p:nvGrpSpPr>
          <p:cNvPr name="Group 52" id="52"/>
          <p:cNvGrpSpPr/>
          <p:nvPr/>
        </p:nvGrpSpPr>
        <p:grpSpPr>
          <a:xfrm rot="0">
            <a:off x="9138686" y="6095181"/>
            <a:ext cx="325451" cy="325451"/>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4" id="54"/>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5" id="55"/>
          <p:cNvSpPr/>
          <p:nvPr/>
        </p:nvSpPr>
        <p:spPr>
          <a:xfrm flipV="true">
            <a:off x="10557188" y="3111738"/>
            <a:ext cx="2310117" cy="1202910"/>
          </a:xfrm>
          <a:prstGeom prst="line">
            <a:avLst/>
          </a:prstGeom>
          <a:ln cap="flat" w="38100">
            <a:solidFill>
              <a:srgbClr val="18072B"/>
            </a:solidFill>
            <a:prstDash val="solid"/>
            <a:headEnd type="none" len="sm" w="sm"/>
            <a:tailEnd type="triangle" len="med" w="lg"/>
          </a:ln>
        </p:spPr>
      </p:sp>
      <p:sp>
        <p:nvSpPr>
          <p:cNvPr name="TextBox 56" id="56"/>
          <p:cNvSpPr txBox="true"/>
          <p:nvPr/>
        </p:nvSpPr>
        <p:spPr>
          <a:xfrm rot="0">
            <a:off x="893466" y="5151777"/>
            <a:ext cx="2085192"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Data </a:t>
            </a:r>
          </a:p>
        </p:txBody>
      </p:sp>
      <p:sp>
        <p:nvSpPr>
          <p:cNvPr name="Freeform 57" id="57"/>
          <p:cNvSpPr/>
          <p:nvPr/>
        </p:nvSpPr>
        <p:spPr>
          <a:xfrm flipH="false" flipV="false" rot="0">
            <a:off x="10219516" y="2827533"/>
            <a:ext cx="743206" cy="772710"/>
          </a:xfrm>
          <a:custGeom>
            <a:avLst/>
            <a:gdLst/>
            <a:ahLst/>
            <a:cxnLst/>
            <a:rect r="r" b="b" t="t" l="l"/>
            <a:pathLst>
              <a:path h="772710" w="743206">
                <a:moveTo>
                  <a:pt x="0" y="0"/>
                </a:moveTo>
                <a:lnTo>
                  <a:pt x="743206" y="0"/>
                </a:lnTo>
                <a:lnTo>
                  <a:pt x="743206" y="772710"/>
                </a:lnTo>
                <a:lnTo>
                  <a:pt x="0" y="772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8" id="58"/>
          <p:cNvGrpSpPr/>
          <p:nvPr/>
        </p:nvGrpSpPr>
        <p:grpSpPr>
          <a:xfrm rot="118667">
            <a:off x="9978660" y="2583146"/>
            <a:ext cx="1261485" cy="1261485"/>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0" id="6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118667">
            <a:off x="7312549" y="2550866"/>
            <a:ext cx="1261485" cy="1261485"/>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3" id="6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4" id="64"/>
          <p:cNvSpPr/>
          <p:nvPr/>
        </p:nvSpPr>
        <p:spPr>
          <a:xfrm flipH="false" flipV="false" rot="0">
            <a:off x="7648076" y="2752615"/>
            <a:ext cx="590448" cy="852353"/>
          </a:xfrm>
          <a:custGeom>
            <a:avLst/>
            <a:gdLst/>
            <a:ahLst/>
            <a:cxnLst/>
            <a:rect r="r" b="b" t="t" l="l"/>
            <a:pathLst>
              <a:path h="852353" w="590448">
                <a:moveTo>
                  <a:pt x="0" y="0"/>
                </a:moveTo>
                <a:lnTo>
                  <a:pt x="590448" y="0"/>
                </a:lnTo>
                <a:lnTo>
                  <a:pt x="590448" y="852352"/>
                </a:lnTo>
                <a:lnTo>
                  <a:pt x="0" y="852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5" id="65"/>
          <p:cNvGrpSpPr/>
          <p:nvPr/>
        </p:nvGrpSpPr>
        <p:grpSpPr>
          <a:xfrm rot="118667">
            <a:off x="8674390" y="2483813"/>
            <a:ext cx="1261485" cy="126148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7" id="6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8" id="68"/>
          <p:cNvSpPr/>
          <p:nvPr/>
        </p:nvSpPr>
        <p:spPr>
          <a:xfrm flipH="false" flipV="false" rot="0">
            <a:off x="9009918" y="2685561"/>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9" id="69"/>
          <p:cNvSpPr txBox="true"/>
          <p:nvPr/>
        </p:nvSpPr>
        <p:spPr>
          <a:xfrm rot="0">
            <a:off x="9407156" y="1677179"/>
            <a:ext cx="2624141" cy="651891"/>
          </a:xfrm>
          <a:prstGeom prst="rect">
            <a:avLst/>
          </a:prstGeom>
        </p:spPr>
        <p:txBody>
          <a:bodyPr anchor="t" rtlCol="false" tIns="0" lIns="0" bIns="0" rIns="0">
            <a:spAutoFit/>
          </a:bodyPr>
          <a:lstStyle/>
          <a:p>
            <a:pPr algn="ctr">
              <a:lnSpc>
                <a:spcPts val="2562"/>
              </a:lnSpc>
            </a:pPr>
            <a:r>
              <a:rPr lang="en-US" sz="2100">
                <a:solidFill>
                  <a:srgbClr val="000000"/>
                </a:solidFill>
                <a:latin typeface="TT Chocolates Bold"/>
              </a:rPr>
              <a:t>Model </a:t>
            </a:r>
          </a:p>
          <a:p>
            <a:pPr algn="ctr" marL="0" indent="0" lvl="0">
              <a:lnSpc>
                <a:spcPts val="2562"/>
              </a:lnSpc>
              <a:spcBef>
                <a:spcPct val="0"/>
              </a:spcBef>
            </a:pPr>
            <a:r>
              <a:rPr lang="en-US" sz="2100">
                <a:solidFill>
                  <a:srgbClr val="000000"/>
                </a:solidFill>
                <a:latin typeface="TT Chocolates Bold"/>
              </a:rPr>
              <a:t>Application</a:t>
            </a:r>
          </a:p>
        </p:txBody>
      </p:sp>
      <p:sp>
        <p:nvSpPr>
          <p:cNvPr name="TextBox 70" id="70"/>
          <p:cNvSpPr txBox="true"/>
          <p:nvPr/>
        </p:nvSpPr>
        <p:spPr>
          <a:xfrm rot="0">
            <a:off x="8115150" y="1677179"/>
            <a:ext cx="2085192" cy="651891"/>
          </a:xfrm>
          <a:prstGeom prst="rect">
            <a:avLst/>
          </a:prstGeom>
        </p:spPr>
        <p:txBody>
          <a:bodyPr anchor="t" rtlCol="false" tIns="0" lIns="0" bIns="0" rIns="0">
            <a:spAutoFit/>
          </a:bodyPr>
          <a:lstStyle/>
          <a:p>
            <a:pPr algn="ctr" marL="0" indent="0" lvl="0">
              <a:lnSpc>
                <a:spcPts val="2562"/>
              </a:lnSpc>
              <a:spcBef>
                <a:spcPct val="0"/>
              </a:spcBef>
            </a:pPr>
            <a:r>
              <a:rPr lang="en-US" sz="2100">
                <a:solidFill>
                  <a:srgbClr val="000000"/>
                </a:solidFill>
                <a:latin typeface="TT Chocolates Bold"/>
              </a:rPr>
              <a:t>Data Preprocessing</a:t>
            </a:r>
          </a:p>
        </p:txBody>
      </p:sp>
      <p:grpSp>
        <p:nvGrpSpPr>
          <p:cNvPr name="Group 71" id="71"/>
          <p:cNvGrpSpPr/>
          <p:nvPr/>
        </p:nvGrpSpPr>
        <p:grpSpPr>
          <a:xfrm rot="-10681332">
            <a:off x="7321682" y="6792431"/>
            <a:ext cx="1261485" cy="126148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3" id="7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4" id="74"/>
          <p:cNvSpPr/>
          <p:nvPr/>
        </p:nvSpPr>
        <p:spPr>
          <a:xfrm flipH="false" flipV="false" rot="0">
            <a:off x="7657191" y="7002464"/>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5" id="75"/>
          <p:cNvSpPr/>
          <p:nvPr/>
        </p:nvSpPr>
        <p:spPr>
          <a:xfrm flipH="true" flipV="true">
            <a:off x="7971465" y="6307064"/>
            <a:ext cx="2260089" cy="4138668"/>
          </a:xfrm>
          <a:prstGeom prst="line">
            <a:avLst/>
          </a:prstGeom>
          <a:ln cap="flat" w="38100">
            <a:solidFill>
              <a:srgbClr val="18072B"/>
            </a:solidFill>
            <a:prstDash val="solid"/>
            <a:headEnd type="none" len="sm" w="sm"/>
            <a:tailEnd type="none" len="sm" w="sm"/>
          </a:ln>
        </p:spPr>
      </p:sp>
      <p:sp>
        <p:nvSpPr>
          <p:cNvPr name="Freeform 76" id="76"/>
          <p:cNvSpPr/>
          <p:nvPr/>
        </p:nvSpPr>
        <p:spPr>
          <a:xfrm flipH="false" flipV="false" rot="0">
            <a:off x="10184892" y="6965083"/>
            <a:ext cx="743206" cy="772710"/>
          </a:xfrm>
          <a:custGeom>
            <a:avLst/>
            <a:gdLst/>
            <a:ahLst/>
            <a:cxnLst/>
            <a:rect r="r" b="b" t="t" l="l"/>
            <a:pathLst>
              <a:path h="772710" w="743206">
                <a:moveTo>
                  <a:pt x="0" y="0"/>
                </a:moveTo>
                <a:lnTo>
                  <a:pt x="743207" y="0"/>
                </a:lnTo>
                <a:lnTo>
                  <a:pt x="743207" y="772710"/>
                </a:lnTo>
                <a:lnTo>
                  <a:pt x="0" y="772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7" id="77"/>
          <p:cNvGrpSpPr/>
          <p:nvPr/>
        </p:nvGrpSpPr>
        <p:grpSpPr>
          <a:xfrm rot="-10744987">
            <a:off x="9931758" y="6741288"/>
            <a:ext cx="1261485" cy="126148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9" id="7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80" id="80"/>
          <p:cNvSpPr/>
          <p:nvPr/>
        </p:nvSpPr>
        <p:spPr>
          <a:xfrm flipH="true" flipV="true">
            <a:off x="10560873" y="6255759"/>
            <a:ext cx="11721" cy="485609"/>
          </a:xfrm>
          <a:prstGeom prst="line">
            <a:avLst/>
          </a:prstGeom>
          <a:ln cap="flat" w="38100">
            <a:solidFill>
              <a:srgbClr val="18072B"/>
            </a:solidFill>
            <a:prstDash val="solid"/>
            <a:headEnd type="none" len="sm" w="sm"/>
            <a:tailEnd type="none" len="sm" w="sm"/>
          </a:ln>
        </p:spPr>
      </p:sp>
      <p:grpSp>
        <p:nvGrpSpPr>
          <p:cNvPr name="Group 81" id="81"/>
          <p:cNvGrpSpPr/>
          <p:nvPr/>
        </p:nvGrpSpPr>
        <p:grpSpPr>
          <a:xfrm rot="-10681332">
            <a:off x="8670669" y="6828204"/>
            <a:ext cx="1261485" cy="126148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83" id="8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4" id="84"/>
          <p:cNvSpPr/>
          <p:nvPr/>
        </p:nvSpPr>
        <p:spPr>
          <a:xfrm flipH="false" flipV="false" rot="0">
            <a:off x="9006178" y="7035588"/>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85" id="85"/>
          <p:cNvSpPr/>
          <p:nvPr/>
        </p:nvSpPr>
        <p:spPr>
          <a:xfrm flipH="true" flipV="true">
            <a:off x="9320452" y="6342837"/>
            <a:ext cx="2260089" cy="4138668"/>
          </a:xfrm>
          <a:prstGeom prst="line">
            <a:avLst/>
          </a:prstGeom>
          <a:ln cap="flat" w="38100">
            <a:solidFill>
              <a:srgbClr val="18072B"/>
            </a:solidFill>
            <a:prstDash val="solid"/>
            <a:headEnd type="none" len="sm" w="sm"/>
            <a:tailEnd type="none" len="sm" w="sm"/>
          </a:ln>
        </p:spPr>
      </p:sp>
      <p:sp>
        <p:nvSpPr>
          <p:cNvPr name="TextBox 86" id="86"/>
          <p:cNvSpPr txBox="true"/>
          <p:nvPr/>
        </p:nvSpPr>
        <p:spPr>
          <a:xfrm rot="0">
            <a:off x="7408814" y="8218183"/>
            <a:ext cx="987319"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LOF</a:t>
            </a:r>
          </a:p>
        </p:txBody>
      </p:sp>
      <p:sp>
        <p:nvSpPr>
          <p:cNvPr name="TextBox 87" id="87"/>
          <p:cNvSpPr txBox="true"/>
          <p:nvPr/>
        </p:nvSpPr>
        <p:spPr>
          <a:xfrm rot="0">
            <a:off x="8262546" y="8101557"/>
            <a:ext cx="2085192" cy="651891"/>
          </a:xfrm>
          <a:prstGeom prst="rect">
            <a:avLst/>
          </a:prstGeom>
        </p:spPr>
        <p:txBody>
          <a:bodyPr anchor="t" rtlCol="false" tIns="0" lIns="0" bIns="0" rIns="0">
            <a:spAutoFit/>
          </a:bodyPr>
          <a:lstStyle/>
          <a:p>
            <a:pPr algn="ctr" marL="0" indent="0" lvl="0">
              <a:lnSpc>
                <a:spcPts val="2562"/>
              </a:lnSpc>
              <a:spcBef>
                <a:spcPct val="0"/>
              </a:spcBef>
            </a:pPr>
            <a:r>
              <a:rPr lang="en-US" sz="2100">
                <a:solidFill>
                  <a:srgbClr val="000000"/>
                </a:solidFill>
                <a:latin typeface="TT Chocolates Bold"/>
              </a:rPr>
              <a:t>Data Preprocessing</a:t>
            </a:r>
          </a:p>
        </p:txBody>
      </p:sp>
      <p:sp>
        <p:nvSpPr>
          <p:cNvPr name="TextBox 88" id="88"/>
          <p:cNvSpPr txBox="true"/>
          <p:nvPr/>
        </p:nvSpPr>
        <p:spPr>
          <a:xfrm rot="0">
            <a:off x="9596626" y="8101557"/>
            <a:ext cx="2624141" cy="651891"/>
          </a:xfrm>
          <a:prstGeom prst="rect">
            <a:avLst/>
          </a:prstGeom>
        </p:spPr>
        <p:txBody>
          <a:bodyPr anchor="t" rtlCol="false" tIns="0" lIns="0" bIns="0" rIns="0">
            <a:spAutoFit/>
          </a:bodyPr>
          <a:lstStyle/>
          <a:p>
            <a:pPr algn="ctr">
              <a:lnSpc>
                <a:spcPts val="2562"/>
              </a:lnSpc>
            </a:pPr>
            <a:r>
              <a:rPr lang="en-US" sz="2100">
                <a:solidFill>
                  <a:srgbClr val="000000"/>
                </a:solidFill>
                <a:latin typeface="TT Chocolates Bold"/>
              </a:rPr>
              <a:t>Model </a:t>
            </a:r>
          </a:p>
          <a:p>
            <a:pPr algn="ctr" marL="0" indent="0" lvl="0">
              <a:lnSpc>
                <a:spcPts val="2562"/>
              </a:lnSpc>
              <a:spcBef>
                <a:spcPct val="0"/>
              </a:spcBef>
            </a:pPr>
            <a:r>
              <a:rPr lang="en-US" sz="2100">
                <a:solidFill>
                  <a:srgbClr val="000000"/>
                </a:solidFill>
                <a:latin typeface="TT Chocolates Bold"/>
              </a:rPr>
              <a:t>Application</a:t>
            </a:r>
          </a:p>
        </p:txBody>
      </p:sp>
      <p:grpSp>
        <p:nvGrpSpPr>
          <p:cNvPr name="Group 89" id="89"/>
          <p:cNvGrpSpPr/>
          <p:nvPr/>
        </p:nvGrpSpPr>
        <p:grpSpPr>
          <a:xfrm rot="0">
            <a:off x="12882198" y="1299079"/>
            <a:ext cx="1029992" cy="1029992"/>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1" id="91"/>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92" id="92"/>
          <p:cNvGrpSpPr/>
          <p:nvPr/>
        </p:nvGrpSpPr>
        <p:grpSpPr>
          <a:xfrm rot="0">
            <a:off x="12938981" y="2529474"/>
            <a:ext cx="1029992" cy="1029992"/>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4" id="94"/>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95" id="95"/>
          <p:cNvGrpSpPr/>
          <p:nvPr/>
        </p:nvGrpSpPr>
        <p:grpSpPr>
          <a:xfrm rot="0">
            <a:off x="12987878" y="3869733"/>
            <a:ext cx="1029992" cy="1029992"/>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7" id="97"/>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sp>
        <p:nvSpPr>
          <p:cNvPr name="TextBox 98" id="98"/>
          <p:cNvSpPr txBox="true"/>
          <p:nvPr/>
        </p:nvSpPr>
        <p:spPr>
          <a:xfrm rot="0">
            <a:off x="13661976" y="2711535"/>
            <a:ext cx="2444647" cy="765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Logistic Regression</a:t>
            </a:r>
          </a:p>
        </p:txBody>
      </p:sp>
      <p:sp>
        <p:nvSpPr>
          <p:cNvPr name="TextBox 99" id="99"/>
          <p:cNvSpPr txBox="true"/>
          <p:nvPr/>
        </p:nvSpPr>
        <p:spPr>
          <a:xfrm rot="0">
            <a:off x="13558128" y="4188116"/>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SVM</a:t>
            </a:r>
          </a:p>
        </p:txBody>
      </p:sp>
      <p:sp>
        <p:nvSpPr>
          <p:cNvPr name="Freeform 100" id="100"/>
          <p:cNvSpPr/>
          <p:nvPr/>
        </p:nvSpPr>
        <p:spPr>
          <a:xfrm flipH="false" flipV="false" rot="0">
            <a:off x="13099914" y="1409221"/>
            <a:ext cx="708125" cy="809706"/>
          </a:xfrm>
          <a:custGeom>
            <a:avLst/>
            <a:gdLst/>
            <a:ahLst/>
            <a:cxnLst/>
            <a:rect r="r" b="b" t="t" l="l"/>
            <a:pathLst>
              <a:path h="809706" w="708125">
                <a:moveTo>
                  <a:pt x="0" y="0"/>
                </a:moveTo>
                <a:lnTo>
                  <a:pt x="708125" y="0"/>
                </a:lnTo>
                <a:lnTo>
                  <a:pt x="708125" y="809707"/>
                </a:lnTo>
                <a:lnTo>
                  <a:pt x="0" y="8097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1" id="101"/>
          <p:cNvSpPr/>
          <p:nvPr/>
        </p:nvSpPr>
        <p:spPr>
          <a:xfrm flipH="false" flipV="false" rot="0">
            <a:off x="13148531" y="2639617"/>
            <a:ext cx="708125" cy="809706"/>
          </a:xfrm>
          <a:custGeom>
            <a:avLst/>
            <a:gdLst/>
            <a:ahLst/>
            <a:cxnLst/>
            <a:rect r="r" b="b" t="t" l="l"/>
            <a:pathLst>
              <a:path h="809706" w="708125">
                <a:moveTo>
                  <a:pt x="0" y="0"/>
                </a:moveTo>
                <a:lnTo>
                  <a:pt x="708124" y="0"/>
                </a:lnTo>
                <a:lnTo>
                  <a:pt x="708124"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2" id="102"/>
          <p:cNvSpPr/>
          <p:nvPr/>
        </p:nvSpPr>
        <p:spPr>
          <a:xfrm flipH="false" flipV="false" rot="0">
            <a:off x="13204065" y="3971514"/>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3" id="103"/>
          <p:cNvGrpSpPr/>
          <p:nvPr/>
        </p:nvGrpSpPr>
        <p:grpSpPr>
          <a:xfrm rot="0">
            <a:off x="12987878" y="5707138"/>
            <a:ext cx="1029992" cy="1029992"/>
            <a:chOff x="0" y="0"/>
            <a:chExt cx="812800" cy="812800"/>
          </a:xfrm>
        </p:grpSpPr>
        <p:sp>
          <p:nvSpPr>
            <p:cNvPr name="Freeform 104" id="10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5" id="105"/>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106" id="106"/>
          <p:cNvGrpSpPr/>
          <p:nvPr/>
        </p:nvGrpSpPr>
        <p:grpSpPr>
          <a:xfrm rot="0">
            <a:off x="12987878" y="6946769"/>
            <a:ext cx="1029992" cy="1029992"/>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8" id="108"/>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109" id="109"/>
          <p:cNvGrpSpPr/>
          <p:nvPr/>
        </p:nvGrpSpPr>
        <p:grpSpPr>
          <a:xfrm rot="0">
            <a:off x="12987878" y="8415033"/>
            <a:ext cx="1029992" cy="1029992"/>
            <a:chOff x="0" y="0"/>
            <a:chExt cx="812800" cy="812800"/>
          </a:xfrm>
        </p:grpSpPr>
        <p:sp>
          <p:nvSpPr>
            <p:cNvPr name="Freeform 110" id="1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11" id="111"/>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sp>
        <p:nvSpPr>
          <p:cNvPr name="TextBox 112" id="112"/>
          <p:cNvSpPr txBox="true"/>
          <p:nvPr/>
        </p:nvSpPr>
        <p:spPr>
          <a:xfrm rot="0">
            <a:off x="13872798" y="6051070"/>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Naive Bayes</a:t>
            </a:r>
          </a:p>
        </p:txBody>
      </p:sp>
      <p:sp>
        <p:nvSpPr>
          <p:cNvPr name="TextBox 113" id="113"/>
          <p:cNvSpPr txBox="true"/>
          <p:nvPr/>
        </p:nvSpPr>
        <p:spPr>
          <a:xfrm rot="0">
            <a:off x="13890576" y="7149056"/>
            <a:ext cx="2444647" cy="765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Logistic Regression</a:t>
            </a:r>
          </a:p>
        </p:txBody>
      </p:sp>
      <p:sp>
        <p:nvSpPr>
          <p:cNvPr name="TextBox 114" id="114"/>
          <p:cNvSpPr txBox="true"/>
          <p:nvPr/>
        </p:nvSpPr>
        <p:spPr>
          <a:xfrm rot="0">
            <a:off x="13808039" y="8719710"/>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SVM</a:t>
            </a:r>
          </a:p>
        </p:txBody>
      </p:sp>
      <p:sp>
        <p:nvSpPr>
          <p:cNvPr name="Freeform 115" id="115"/>
          <p:cNvSpPr/>
          <p:nvPr/>
        </p:nvSpPr>
        <p:spPr>
          <a:xfrm flipH="false" flipV="false" rot="0">
            <a:off x="13164673" y="5779181"/>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6" id="116"/>
          <p:cNvSpPr/>
          <p:nvPr/>
        </p:nvSpPr>
        <p:spPr>
          <a:xfrm flipH="false" flipV="false" rot="0">
            <a:off x="13182451" y="7078235"/>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7" id="117"/>
          <p:cNvSpPr/>
          <p:nvPr/>
        </p:nvSpPr>
        <p:spPr>
          <a:xfrm flipH="false" flipV="false" rot="0">
            <a:off x="13164673" y="8525176"/>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8" id="118"/>
          <p:cNvSpPr/>
          <p:nvPr/>
        </p:nvSpPr>
        <p:spPr>
          <a:xfrm flipH="false" flipV="false" rot="0">
            <a:off x="5662484" y="3759767"/>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1075167" y="2794696"/>
            <a:ext cx="7937064" cy="4325458"/>
          </a:xfrm>
          <a:custGeom>
            <a:avLst/>
            <a:gdLst/>
            <a:ahLst/>
            <a:cxnLst/>
            <a:rect r="r" b="b" t="t" l="l"/>
            <a:pathLst>
              <a:path h="4325458" w="7937064">
                <a:moveTo>
                  <a:pt x="0" y="0"/>
                </a:moveTo>
                <a:lnTo>
                  <a:pt x="7937064" y="0"/>
                </a:lnTo>
                <a:lnTo>
                  <a:pt x="7937064" y="4325458"/>
                </a:lnTo>
                <a:lnTo>
                  <a:pt x="0" y="4325458"/>
                </a:lnTo>
                <a:lnTo>
                  <a:pt x="0" y="0"/>
                </a:lnTo>
                <a:close/>
              </a:path>
            </a:pathLst>
          </a:custGeom>
          <a:blipFill>
            <a:blip r:embed="rId4"/>
            <a:stretch>
              <a:fillRect l="0" t="0" r="0" b="-3216"/>
            </a:stretch>
          </a:blipFill>
        </p:spPr>
      </p:sp>
      <p:sp>
        <p:nvSpPr>
          <p:cNvPr name="Freeform 6" id="6"/>
          <p:cNvSpPr/>
          <p:nvPr/>
        </p:nvSpPr>
        <p:spPr>
          <a:xfrm flipH="false" flipV="false" rot="0">
            <a:off x="10201651" y="2532076"/>
            <a:ext cx="7605581" cy="5704186"/>
          </a:xfrm>
          <a:custGeom>
            <a:avLst/>
            <a:gdLst/>
            <a:ahLst/>
            <a:cxnLst/>
            <a:rect r="r" b="b" t="t" l="l"/>
            <a:pathLst>
              <a:path h="5704186" w="7605581">
                <a:moveTo>
                  <a:pt x="0" y="0"/>
                </a:moveTo>
                <a:lnTo>
                  <a:pt x="7605580" y="0"/>
                </a:lnTo>
                <a:lnTo>
                  <a:pt x="7605580" y="5704186"/>
                </a:lnTo>
                <a:lnTo>
                  <a:pt x="0" y="5704186"/>
                </a:lnTo>
                <a:lnTo>
                  <a:pt x="0" y="0"/>
                </a:lnTo>
                <a:close/>
              </a:path>
            </a:pathLst>
          </a:custGeom>
          <a:blipFill>
            <a:blip r:embed="rId5"/>
            <a:stretch>
              <a:fillRect l="0" t="0" r="0" b="0"/>
            </a:stretch>
          </a:blipFill>
        </p:spPr>
      </p:sp>
      <p:sp>
        <p:nvSpPr>
          <p:cNvPr name="TextBox 7" id="7"/>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Local Outlier Factor</a:t>
            </a:r>
          </a:p>
        </p:txBody>
      </p:sp>
      <p:sp>
        <p:nvSpPr>
          <p:cNvPr name="TextBox 8" id="8"/>
          <p:cNvSpPr txBox="true"/>
          <p:nvPr/>
        </p:nvSpPr>
        <p:spPr>
          <a:xfrm rot="0">
            <a:off x="472678" y="1924279"/>
            <a:ext cx="2990349" cy="607797"/>
          </a:xfrm>
          <a:prstGeom prst="rect">
            <a:avLst/>
          </a:prstGeom>
        </p:spPr>
        <p:txBody>
          <a:bodyPr anchor="t" rtlCol="false" tIns="0" lIns="0" bIns="0" rIns="0">
            <a:spAutoFit/>
          </a:bodyPr>
          <a:lstStyle/>
          <a:p>
            <a:pPr algn="ctr">
              <a:lnSpc>
                <a:spcPts val="4824"/>
              </a:lnSpc>
              <a:spcBef>
                <a:spcPct val="0"/>
              </a:spcBef>
            </a:pPr>
            <a:r>
              <a:rPr lang="en-US" sz="3445">
                <a:solidFill>
                  <a:srgbClr val="3175DB"/>
                </a:solidFill>
                <a:latin typeface="Arimo Bold"/>
              </a:rPr>
              <a:t>Formula</a:t>
            </a:r>
          </a:p>
        </p:txBody>
      </p:sp>
      <p:sp>
        <p:nvSpPr>
          <p:cNvPr name="TextBox 9" id="9"/>
          <p:cNvSpPr txBox="true"/>
          <p:nvPr/>
        </p:nvSpPr>
        <p:spPr>
          <a:xfrm rot="0">
            <a:off x="1075167" y="7628464"/>
            <a:ext cx="3617586" cy="607797"/>
          </a:xfrm>
          <a:prstGeom prst="rect">
            <a:avLst/>
          </a:prstGeom>
        </p:spPr>
        <p:txBody>
          <a:bodyPr anchor="t" rtlCol="false" tIns="0" lIns="0" bIns="0" rIns="0">
            <a:spAutoFit/>
          </a:bodyPr>
          <a:lstStyle/>
          <a:p>
            <a:pPr algn="ctr">
              <a:lnSpc>
                <a:spcPts val="4824"/>
              </a:lnSpc>
              <a:spcBef>
                <a:spcPct val="0"/>
              </a:spcBef>
            </a:pPr>
            <a:r>
              <a:rPr lang="en-US" sz="3445">
                <a:solidFill>
                  <a:srgbClr val="3175DB"/>
                </a:solidFill>
                <a:latin typeface="Arimo Bold"/>
              </a:rPr>
              <a:t>Final size: </a:t>
            </a:r>
            <a:r>
              <a:rPr lang="en-US" sz="3445">
                <a:solidFill>
                  <a:srgbClr val="000000"/>
                </a:solidFill>
                <a:latin typeface="Arimo Bold"/>
              </a:rPr>
              <a:t>54,981</a:t>
            </a:r>
            <a:r>
              <a:rPr lang="en-US" sz="3445">
                <a:solidFill>
                  <a:srgbClr val="3175DB"/>
                </a:solidFill>
                <a:latin typeface="Arimo Bold"/>
              </a:rPr>
              <a:t>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6" y="1318129"/>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091319" y="395288"/>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sp>
        <p:nvSpPr>
          <p:cNvPr name="TextBox 4" id="4"/>
          <p:cNvSpPr txBox="true"/>
          <p:nvPr/>
        </p:nvSpPr>
        <p:spPr>
          <a:xfrm rot="0">
            <a:off x="1028684" y="240506"/>
            <a:ext cx="4703096"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Flow Chart</a:t>
            </a:r>
          </a:p>
        </p:txBody>
      </p:sp>
      <p:sp>
        <p:nvSpPr>
          <p:cNvPr name="TextBox 5" id="5"/>
          <p:cNvSpPr txBox="true"/>
          <p:nvPr/>
        </p:nvSpPr>
        <p:spPr>
          <a:xfrm rot="0">
            <a:off x="7105747" y="1697624"/>
            <a:ext cx="1453683"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Z-Score</a:t>
            </a:r>
          </a:p>
        </p:txBody>
      </p:sp>
      <p:sp>
        <p:nvSpPr>
          <p:cNvPr name="TextBox 6" id="6"/>
          <p:cNvSpPr txBox="true"/>
          <p:nvPr/>
        </p:nvSpPr>
        <p:spPr>
          <a:xfrm rot="0">
            <a:off x="13644198" y="1613549"/>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Naive Bayes</a:t>
            </a:r>
          </a:p>
        </p:txBody>
      </p:sp>
      <p:sp>
        <p:nvSpPr>
          <p:cNvPr name="AutoShape 7" id="7"/>
          <p:cNvSpPr/>
          <p:nvPr/>
        </p:nvSpPr>
        <p:spPr>
          <a:xfrm>
            <a:off x="2398234" y="5324027"/>
            <a:ext cx="6000742" cy="3652926"/>
          </a:xfrm>
          <a:prstGeom prst="line">
            <a:avLst/>
          </a:prstGeom>
          <a:ln cap="flat" w="38100">
            <a:solidFill>
              <a:srgbClr val="18072B"/>
            </a:solidFill>
            <a:prstDash val="solid"/>
            <a:headEnd type="none" len="sm" w="sm"/>
            <a:tailEnd type="triangle" len="med" w="lg"/>
          </a:ln>
        </p:spPr>
      </p:sp>
      <p:sp>
        <p:nvSpPr>
          <p:cNvPr name="TextBox 8" id="8"/>
          <p:cNvSpPr txBox="true"/>
          <p:nvPr/>
        </p:nvSpPr>
        <p:spPr>
          <a:xfrm rot="0">
            <a:off x="2702604" y="5735977"/>
            <a:ext cx="2624141"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Data input</a:t>
            </a:r>
          </a:p>
        </p:txBody>
      </p:sp>
      <p:grpSp>
        <p:nvGrpSpPr>
          <p:cNvPr name="Group 9" id="9"/>
          <p:cNvGrpSpPr/>
          <p:nvPr/>
        </p:nvGrpSpPr>
        <p:grpSpPr>
          <a:xfrm rot="0">
            <a:off x="3892776" y="5182694"/>
            <a:ext cx="325451" cy="3254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2" id="12"/>
          <p:cNvSpPr/>
          <p:nvPr/>
        </p:nvSpPr>
        <p:spPr>
          <a:xfrm>
            <a:off x="4033724" y="4819128"/>
            <a:ext cx="2728" cy="485743"/>
          </a:xfrm>
          <a:prstGeom prst="line">
            <a:avLst/>
          </a:prstGeom>
          <a:ln cap="flat" w="38100">
            <a:solidFill>
              <a:srgbClr val="18072B"/>
            </a:solidFill>
            <a:prstDash val="solid"/>
            <a:headEnd type="none" len="sm" w="sm"/>
            <a:tailEnd type="none" len="sm" w="sm"/>
          </a:ln>
        </p:spPr>
      </p:sp>
      <p:grpSp>
        <p:nvGrpSpPr>
          <p:cNvPr name="Group 13" id="13"/>
          <p:cNvGrpSpPr/>
          <p:nvPr/>
        </p:nvGrpSpPr>
        <p:grpSpPr>
          <a:xfrm rot="0">
            <a:off x="10412462" y="4189246"/>
            <a:ext cx="325451" cy="3254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6" id="16"/>
          <p:cNvSpPr/>
          <p:nvPr/>
        </p:nvSpPr>
        <p:spPr>
          <a:xfrm>
            <a:off x="10587634" y="3844255"/>
            <a:ext cx="2728" cy="485743"/>
          </a:xfrm>
          <a:prstGeom prst="line">
            <a:avLst/>
          </a:prstGeom>
          <a:ln cap="flat" w="38100">
            <a:solidFill>
              <a:srgbClr val="18072B"/>
            </a:solidFill>
            <a:prstDash val="solid"/>
            <a:headEnd type="none" len="sm" w="sm"/>
            <a:tailEnd type="none" len="sm" w="sm"/>
          </a:ln>
        </p:spPr>
      </p:sp>
      <p:grpSp>
        <p:nvGrpSpPr>
          <p:cNvPr name="Group 17" id="17"/>
          <p:cNvGrpSpPr/>
          <p:nvPr/>
        </p:nvGrpSpPr>
        <p:grpSpPr>
          <a:xfrm rot="118667">
            <a:off x="3424750" y="3558019"/>
            <a:ext cx="1261485" cy="126148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3760277" y="3759767"/>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1" id="21"/>
          <p:cNvGrpSpPr/>
          <p:nvPr/>
        </p:nvGrpSpPr>
        <p:grpSpPr>
          <a:xfrm rot="118667">
            <a:off x="5348137" y="3536626"/>
            <a:ext cx="1261485" cy="126148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5816163" y="5161302"/>
            <a:ext cx="325451" cy="32545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26" id="26"/>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27" id="27"/>
          <p:cNvSpPr/>
          <p:nvPr/>
        </p:nvSpPr>
        <p:spPr>
          <a:xfrm>
            <a:off x="5957111" y="4797735"/>
            <a:ext cx="2728" cy="485743"/>
          </a:xfrm>
          <a:prstGeom prst="line">
            <a:avLst/>
          </a:prstGeom>
          <a:ln cap="flat" w="38100">
            <a:solidFill>
              <a:srgbClr val="18072B"/>
            </a:solidFill>
            <a:prstDash val="solid"/>
            <a:headEnd type="none" len="sm" w="sm"/>
            <a:tailEnd type="none" len="sm" w="sm"/>
          </a:ln>
        </p:spPr>
      </p:sp>
      <p:sp>
        <p:nvSpPr>
          <p:cNvPr name="TextBox 28" id="28"/>
          <p:cNvSpPr txBox="true"/>
          <p:nvPr/>
        </p:nvSpPr>
        <p:spPr>
          <a:xfrm rot="0">
            <a:off x="4625991" y="5612920"/>
            <a:ext cx="2624141" cy="765175"/>
          </a:xfrm>
          <a:prstGeom prst="rect">
            <a:avLst/>
          </a:prstGeom>
        </p:spPr>
        <p:txBody>
          <a:bodyPr anchor="t" rtlCol="false" tIns="0" lIns="0" bIns="0" rIns="0">
            <a:spAutoFit/>
          </a:bodyPr>
          <a:lstStyle/>
          <a:p>
            <a:pPr algn="ctr">
              <a:lnSpc>
                <a:spcPts val="3049"/>
              </a:lnSpc>
            </a:pPr>
            <a:r>
              <a:rPr lang="en-US" sz="2499">
                <a:solidFill>
                  <a:srgbClr val="000000"/>
                </a:solidFill>
                <a:latin typeface="TT Chocolates Bold"/>
              </a:rPr>
              <a:t>Outlier </a:t>
            </a:r>
          </a:p>
          <a:p>
            <a:pPr algn="ctr" marL="0" indent="0" lvl="0">
              <a:lnSpc>
                <a:spcPts val="3049"/>
              </a:lnSpc>
              <a:spcBef>
                <a:spcPct val="0"/>
              </a:spcBef>
            </a:pPr>
            <a:r>
              <a:rPr lang="en-US" sz="2499">
                <a:solidFill>
                  <a:srgbClr val="000000"/>
                </a:solidFill>
                <a:latin typeface="TT Chocolates Bold"/>
              </a:rPr>
              <a:t>Detection</a:t>
            </a:r>
          </a:p>
        </p:txBody>
      </p:sp>
      <p:sp>
        <p:nvSpPr>
          <p:cNvPr name="AutoShape 29" id="29"/>
          <p:cNvSpPr/>
          <p:nvPr/>
        </p:nvSpPr>
        <p:spPr>
          <a:xfrm flipV="true">
            <a:off x="5978980" y="4260338"/>
            <a:ext cx="1954943" cy="1104132"/>
          </a:xfrm>
          <a:prstGeom prst="line">
            <a:avLst/>
          </a:prstGeom>
          <a:ln cap="flat" w="38100">
            <a:solidFill>
              <a:srgbClr val="18072B"/>
            </a:solidFill>
            <a:prstDash val="solid"/>
            <a:headEnd type="none" len="sm" w="sm"/>
            <a:tailEnd type="triangle" len="med" w="lg"/>
          </a:ln>
        </p:spPr>
      </p:sp>
      <p:sp>
        <p:nvSpPr>
          <p:cNvPr name="AutoShape 30" id="30"/>
          <p:cNvSpPr/>
          <p:nvPr/>
        </p:nvSpPr>
        <p:spPr>
          <a:xfrm flipH="true" flipV="true">
            <a:off x="7943291" y="6306957"/>
            <a:ext cx="455684" cy="2669996"/>
          </a:xfrm>
          <a:prstGeom prst="line">
            <a:avLst/>
          </a:prstGeom>
          <a:ln cap="flat" w="38100">
            <a:solidFill>
              <a:srgbClr val="18072B"/>
            </a:solidFill>
            <a:prstDash val="solid"/>
            <a:headEnd type="none" len="sm" w="sm"/>
            <a:tailEnd type="triangle" len="med" w="lg"/>
          </a:ln>
        </p:spPr>
      </p:sp>
      <p:grpSp>
        <p:nvGrpSpPr>
          <p:cNvPr name="Group 31" id="31"/>
          <p:cNvGrpSpPr/>
          <p:nvPr/>
        </p:nvGrpSpPr>
        <p:grpSpPr>
          <a:xfrm rot="0">
            <a:off x="7780575" y="4175542"/>
            <a:ext cx="325451" cy="32545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3" id="33"/>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4" id="34"/>
          <p:cNvSpPr/>
          <p:nvPr/>
        </p:nvSpPr>
        <p:spPr>
          <a:xfrm>
            <a:off x="7921523" y="3811975"/>
            <a:ext cx="2728" cy="485743"/>
          </a:xfrm>
          <a:prstGeom prst="line">
            <a:avLst/>
          </a:prstGeom>
          <a:ln cap="flat" w="38100">
            <a:solidFill>
              <a:srgbClr val="18072B"/>
            </a:solidFill>
            <a:prstDash val="solid"/>
            <a:headEnd type="none" len="sm" w="sm"/>
            <a:tailEnd type="none" len="sm" w="sm"/>
          </a:ln>
        </p:spPr>
      </p:sp>
      <p:grpSp>
        <p:nvGrpSpPr>
          <p:cNvPr name="Group 35" id="35"/>
          <p:cNvGrpSpPr/>
          <p:nvPr/>
        </p:nvGrpSpPr>
        <p:grpSpPr>
          <a:xfrm rot="0">
            <a:off x="7789698" y="6059408"/>
            <a:ext cx="325451" cy="3254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7" id="37"/>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8" id="38"/>
          <p:cNvSpPr/>
          <p:nvPr/>
        </p:nvSpPr>
        <p:spPr>
          <a:xfrm flipV="true">
            <a:off x="7943382" y="4338268"/>
            <a:ext cx="2662775" cy="19050"/>
          </a:xfrm>
          <a:prstGeom prst="line">
            <a:avLst/>
          </a:prstGeom>
          <a:ln cap="flat" w="38100">
            <a:solidFill>
              <a:srgbClr val="18072B"/>
            </a:solidFill>
            <a:prstDash val="solid"/>
            <a:headEnd type="none" len="sm" w="sm"/>
            <a:tailEnd type="triangle" len="med" w="lg"/>
          </a:ln>
        </p:spPr>
      </p:sp>
      <p:sp>
        <p:nvSpPr>
          <p:cNvPr name="AutoShape 39" id="39"/>
          <p:cNvSpPr/>
          <p:nvPr/>
        </p:nvSpPr>
        <p:spPr>
          <a:xfrm flipV="true">
            <a:off x="7923023" y="6222134"/>
            <a:ext cx="2683270" cy="9525"/>
          </a:xfrm>
          <a:prstGeom prst="line">
            <a:avLst/>
          </a:prstGeom>
          <a:ln cap="flat" w="38100">
            <a:solidFill>
              <a:srgbClr val="18072B"/>
            </a:solidFill>
            <a:prstDash val="solid"/>
            <a:headEnd type="none" len="sm" w="sm"/>
            <a:tailEnd type="triangle" len="med" w="lg"/>
          </a:ln>
        </p:spPr>
      </p:sp>
      <p:grpSp>
        <p:nvGrpSpPr>
          <p:cNvPr name="Group 40" id="40"/>
          <p:cNvGrpSpPr/>
          <p:nvPr/>
        </p:nvGrpSpPr>
        <p:grpSpPr>
          <a:xfrm rot="10736344">
            <a:off x="10412912" y="6070782"/>
            <a:ext cx="325451" cy="32545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42" id="42"/>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43" id="43"/>
          <p:cNvSpPr/>
          <p:nvPr/>
        </p:nvSpPr>
        <p:spPr>
          <a:xfrm flipV="true">
            <a:off x="10565864" y="1686704"/>
            <a:ext cx="2301589" cy="2647903"/>
          </a:xfrm>
          <a:prstGeom prst="line">
            <a:avLst/>
          </a:prstGeom>
          <a:ln cap="flat" w="38100">
            <a:solidFill>
              <a:srgbClr val="18072B"/>
            </a:solidFill>
            <a:prstDash val="solid"/>
            <a:headEnd type="none" len="sm" w="sm"/>
            <a:tailEnd type="triangle" len="med" w="lg"/>
          </a:ln>
        </p:spPr>
      </p:sp>
      <p:sp>
        <p:nvSpPr>
          <p:cNvPr name="AutoShape 44" id="44"/>
          <p:cNvSpPr/>
          <p:nvPr/>
        </p:nvSpPr>
        <p:spPr>
          <a:xfrm flipV="true">
            <a:off x="10719375" y="4376367"/>
            <a:ext cx="2147930" cy="16723"/>
          </a:xfrm>
          <a:prstGeom prst="line">
            <a:avLst/>
          </a:prstGeom>
          <a:ln cap="flat" w="38100">
            <a:solidFill>
              <a:srgbClr val="18072B"/>
            </a:solidFill>
            <a:prstDash val="solid"/>
            <a:headEnd type="none" len="sm" w="sm"/>
            <a:tailEnd type="triangle" len="med" w="lg"/>
          </a:ln>
        </p:spPr>
      </p:sp>
      <p:sp>
        <p:nvSpPr>
          <p:cNvPr name="AutoShape 45" id="45"/>
          <p:cNvSpPr/>
          <p:nvPr/>
        </p:nvSpPr>
        <p:spPr>
          <a:xfrm>
            <a:off x="10642497" y="6243619"/>
            <a:ext cx="2224808" cy="1182372"/>
          </a:xfrm>
          <a:prstGeom prst="line">
            <a:avLst/>
          </a:prstGeom>
          <a:ln cap="flat" w="38100">
            <a:solidFill>
              <a:srgbClr val="18072B"/>
            </a:solidFill>
            <a:prstDash val="solid"/>
            <a:headEnd type="none" len="sm" w="sm"/>
            <a:tailEnd type="triangle" len="med" w="lg"/>
          </a:ln>
        </p:spPr>
      </p:sp>
      <p:sp>
        <p:nvSpPr>
          <p:cNvPr name="AutoShape 46" id="46"/>
          <p:cNvSpPr/>
          <p:nvPr/>
        </p:nvSpPr>
        <p:spPr>
          <a:xfrm flipV="true">
            <a:off x="10554350" y="6203084"/>
            <a:ext cx="2313103" cy="0"/>
          </a:xfrm>
          <a:prstGeom prst="line">
            <a:avLst/>
          </a:prstGeom>
          <a:ln cap="flat" w="38100">
            <a:solidFill>
              <a:srgbClr val="18072B"/>
            </a:solidFill>
            <a:prstDash val="solid"/>
            <a:headEnd type="none" len="sm" w="sm"/>
            <a:tailEnd type="triangle" len="med" w="lg"/>
          </a:ln>
        </p:spPr>
      </p:sp>
      <p:sp>
        <p:nvSpPr>
          <p:cNvPr name="AutoShape 47" id="47"/>
          <p:cNvSpPr/>
          <p:nvPr/>
        </p:nvSpPr>
        <p:spPr>
          <a:xfrm>
            <a:off x="10563141" y="6179853"/>
            <a:ext cx="2304163" cy="2889231"/>
          </a:xfrm>
          <a:prstGeom prst="line">
            <a:avLst/>
          </a:prstGeom>
          <a:ln cap="flat" w="38100">
            <a:solidFill>
              <a:srgbClr val="18072B"/>
            </a:solidFill>
            <a:prstDash val="solid"/>
            <a:headEnd type="none" len="sm" w="sm"/>
            <a:tailEnd type="triangle" len="med" w="lg"/>
          </a:ln>
        </p:spPr>
      </p:sp>
      <p:grpSp>
        <p:nvGrpSpPr>
          <p:cNvPr name="Group 48" id="48"/>
          <p:cNvGrpSpPr/>
          <p:nvPr/>
        </p:nvGrpSpPr>
        <p:grpSpPr>
          <a:xfrm rot="0">
            <a:off x="9142416" y="4108488"/>
            <a:ext cx="325451" cy="32545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0" id="50"/>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1" id="51"/>
          <p:cNvSpPr/>
          <p:nvPr/>
        </p:nvSpPr>
        <p:spPr>
          <a:xfrm>
            <a:off x="9283365" y="3744922"/>
            <a:ext cx="2728" cy="485743"/>
          </a:xfrm>
          <a:prstGeom prst="line">
            <a:avLst/>
          </a:prstGeom>
          <a:ln cap="flat" w="38100">
            <a:solidFill>
              <a:srgbClr val="18072B"/>
            </a:solidFill>
            <a:prstDash val="solid"/>
            <a:headEnd type="none" len="sm" w="sm"/>
            <a:tailEnd type="none" len="sm" w="sm"/>
          </a:ln>
        </p:spPr>
      </p:sp>
      <p:grpSp>
        <p:nvGrpSpPr>
          <p:cNvPr name="Group 52" id="52"/>
          <p:cNvGrpSpPr/>
          <p:nvPr/>
        </p:nvGrpSpPr>
        <p:grpSpPr>
          <a:xfrm rot="0">
            <a:off x="9138686" y="6095181"/>
            <a:ext cx="325451" cy="325451"/>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4" id="54"/>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5" id="55"/>
          <p:cNvSpPr/>
          <p:nvPr/>
        </p:nvSpPr>
        <p:spPr>
          <a:xfrm flipV="true">
            <a:off x="10557188" y="3111738"/>
            <a:ext cx="2310117" cy="1202910"/>
          </a:xfrm>
          <a:prstGeom prst="line">
            <a:avLst/>
          </a:prstGeom>
          <a:ln cap="flat" w="38100">
            <a:solidFill>
              <a:srgbClr val="18072B"/>
            </a:solidFill>
            <a:prstDash val="solid"/>
            <a:headEnd type="none" len="sm" w="sm"/>
            <a:tailEnd type="triangle" len="med" w="lg"/>
          </a:ln>
        </p:spPr>
      </p:sp>
      <p:sp>
        <p:nvSpPr>
          <p:cNvPr name="TextBox 56" id="56"/>
          <p:cNvSpPr txBox="true"/>
          <p:nvPr/>
        </p:nvSpPr>
        <p:spPr>
          <a:xfrm rot="0">
            <a:off x="893466" y="5151777"/>
            <a:ext cx="2085192"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Data </a:t>
            </a:r>
          </a:p>
        </p:txBody>
      </p:sp>
      <p:sp>
        <p:nvSpPr>
          <p:cNvPr name="Freeform 57" id="57"/>
          <p:cNvSpPr/>
          <p:nvPr/>
        </p:nvSpPr>
        <p:spPr>
          <a:xfrm flipH="false" flipV="false" rot="0">
            <a:off x="10219516" y="2827533"/>
            <a:ext cx="743206" cy="772710"/>
          </a:xfrm>
          <a:custGeom>
            <a:avLst/>
            <a:gdLst/>
            <a:ahLst/>
            <a:cxnLst/>
            <a:rect r="r" b="b" t="t" l="l"/>
            <a:pathLst>
              <a:path h="772710" w="743206">
                <a:moveTo>
                  <a:pt x="0" y="0"/>
                </a:moveTo>
                <a:lnTo>
                  <a:pt x="743206" y="0"/>
                </a:lnTo>
                <a:lnTo>
                  <a:pt x="743206" y="772710"/>
                </a:lnTo>
                <a:lnTo>
                  <a:pt x="0" y="772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8" id="58"/>
          <p:cNvGrpSpPr/>
          <p:nvPr/>
        </p:nvGrpSpPr>
        <p:grpSpPr>
          <a:xfrm rot="118667">
            <a:off x="9978660" y="2583146"/>
            <a:ext cx="1261485" cy="1261485"/>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0" id="6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118667">
            <a:off x="7312549" y="2550866"/>
            <a:ext cx="1261485" cy="1261485"/>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3" id="6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4" id="64"/>
          <p:cNvSpPr/>
          <p:nvPr/>
        </p:nvSpPr>
        <p:spPr>
          <a:xfrm flipH="false" flipV="false" rot="0">
            <a:off x="7648076" y="2752615"/>
            <a:ext cx="590448" cy="852353"/>
          </a:xfrm>
          <a:custGeom>
            <a:avLst/>
            <a:gdLst/>
            <a:ahLst/>
            <a:cxnLst/>
            <a:rect r="r" b="b" t="t" l="l"/>
            <a:pathLst>
              <a:path h="852353" w="590448">
                <a:moveTo>
                  <a:pt x="0" y="0"/>
                </a:moveTo>
                <a:lnTo>
                  <a:pt x="590448" y="0"/>
                </a:lnTo>
                <a:lnTo>
                  <a:pt x="590448" y="852352"/>
                </a:lnTo>
                <a:lnTo>
                  <a:pt x="0" y="852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5" id="65"/>
          <p:cNvGrpSpPr/>
          <p:nvPr/>
        </p:nvGrpSpPr>
        <p:grpSpPr>
          <a:xfrm rot="118667">
            <a:off x="8674390" y="2483813"/>
            <a:ext cx="1261485" cy="126148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7" id="6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8" id="68"/>
          <p:cNvSpPr/>
          <p:nvPr/>
        </p:nvSpPr>
        <p:spPr>
          <a:xfrm flipH="false" flipV="false" rot="0">
            <a:off x="9009918" y="2685561"/>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9" id="69"/>
          <p:cNvSpPr txBox="true"/>
          <p:nvPr/>
        </p:nvSpPr>
        <p:spPr>
          <a:xfrm rot="0">
            <a:off x="9407156" y="1677179"/>
            <a:ext cx="2624141" cy="651891"/>
          </a:xfrm>
          <a:prstGeom prst="rect">
            <a:avLst/>
          </a:prstGeom>
        </p:spPr>
        <p:txBody>
          <a:bodyPr anchor="t" rtlCol="false" tIns="0" lIns="0" bIns="0" rIns="0">
            <a:spAutoFit/>
          </a:bodyPr>
          <a:lstStyle/>
          <a:p>
            <a:pPr algn="ctr">
              <a:lnSpc>
                <a:spcPts val="2562"/>
              </a:lnSpc>
            </a:pPr>
            <a:r>
              <a:rPr lang="en-US" sz="2100">
                <a:solidFill>
                  <a:srgbClr val="000000"/>
                </a:solidFill>
                <a:latin typeface="TT Chocolates Bold"/>
              </a:rPr>
              <a:t>Model </a:t>
            </a:r>
          </a:p>
          <a:p>
            <a:pPr algn="ctr" marL="0" indent="0" lvl="0">
              <a:lnSpc>
                <a:spcPts val="2562"/>
              </a:lnSpc>
              <a:spcBef>
                <a:spcPct val="0"/>
              </a:spcBef>
            </a:pPr>
            <a:r>
              <a:rPr lang="en-US" sz="2100">
                <a:solidFill>
                  <a:srgbClr val="000000"/>
                </a:solidFill>
                <a:latin typeface="TT Chocolates Bold"/>
              </a:rPr>
              <a:t>Application</a:t>
            </a:r>
          </a:p>
        </p:txBody>
      </p:sp>
      <p:sp>
        <p:nvSpPr>
          <p:cNvPr name="TextBox 70" id="70"/>
          <p:cNvSpPr txBox="true"/>
          <p:nvPr/>
        </p:nvSpPr>
        <p:spPr>
          <a:xfrm rot="0">
            <a:off x="8115150" y="1677179"/>
            <a:ext cx="2085192" cy="651891"/>
          </a:xfrm>
          <a:prstGeom prst="rect">
            <a:avLst/>
          </a:prstGeom>
        </p:spPr>
        <p:txBody>
          <a:bodyPr anchor="t" rtlCol="false" tIns="0" lIns="0" bIns="0" rIns="0">
            <a:spAutoFit/>
          </a:bodyPr>
          <a:lstStyle/>
          <a:p>
            <a:pPr algn="ctr" marL="0" indent="0" lvl="0">
              <a:lnSpc>
                <a:spcPts val="2562"/>
              </a:lnSpc>
              <a:spcBef>
                <a:spcPct val="0"/>
              </a:spcBef>
            </a:pPr>
            <a:r>
              <a:rPr lang="en-US" sz="2100">
                <a:solidFill>
                  <a:srgbClr val="000000"/>
                </a:solidFill>
                <a:latin typeface="TT Chocolates Bold"/>
              </a:rPr>
              <a:t>Data Preprocessing</a:t>
            </a:r>
          </a:p>
        </p:txBody>
      </p:sp>
      <p:grpSp>
        <p:nvGrpSpPr>
          <p:cNvPr name="Group 71" id="71"/>
          <p:cNvGrpSpPr/>
          <p:nvPr/>
        </p:nvGrpSpPr>
        <p:grpSpPr>
          <a:xfrm rot="-10681332">
            <a:off x="7321682" y="6792431"/>
            <a:ext cx="1261485" cy="126148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3" id="7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4" id="74"/>
          <p:cNvSpPr/>
          <p:nvPr/>
        </p:nvSpPr>
        <p:spPr>
          <a:xfrm flipH="false" flipV="false" rot="0">
            <a:off x="7657191" y="7002464"/>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5" id="75"/>
          <p:cNvSpPr/>
          <p:nvPr/>
        </p:nvSpPr>
        <p:spPr>
          <a:xfrm flipH="true" flipV="true">
            <a:off x="7971465" y="6307064"/>
            <a:ext cx="2260089" cy="4138668"/>
          </a:xfrm>
          <a:prstGeom prst="line">
            <a:avLst/>
          </a:prstGeom>
          <a:ln cap="flat" w="38100">
            <a:solidFill>
              <a:srgbClr val="18072B"/>
            </a:solidFill>
            <a:prstDash val="solid"/>
            <a:headEnd type="none" len="sm" w="sm"/>
            <a:tailEnd type="none" len="sm" w="sm"/>
          </a:ln>
        </p:spPr>
      </p:sp>
      <p:sp>
        <p:nvSpPr>
          <p:cNvPr name="Freeform 76" id="76"/>
          <p:cNvSpPr/>
          <p:nvPr/>
        </p:nvSpPr>
        <p:spPr>
          <a:xfrm flipH="false" flipV="false" rot="0">
            <a:off x="10184892" y="6965083"/>
            <a:ext cx="743206" cy="772710"/>
          </a:xfrm>
          <a:custGeom>
            <a:avLst/>
            <a:gdLst/>
            <a:ahLst/>
            <a:cxnLst/>
            <a:rect r="r" b="b" t="t" l="l"/>
            <a:pathLst>
              <a:path h="772710" w="743206">
                <a:moveTo>
                  <a:pt x="0" y="0"/>
                </a:moveTo>
                <a:lnTo>
                  <a:pt x="743207" y="0"/>
                </a:lnTo>
                <a:lnTo>
                  <a:pt x="743207" y="772710"/>
                </a:lnTo>
                <a:lnTo>
                  <a:pt x="0" y="772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7" id="77"/>
          <p:cNvGrpSpPr/>
          <p:nvPr/>
        </p:nvGrpSpPr>
        <p:grpSpPr>
          <a:xfrm rot="-10744987">
            <a:off x="9931758" y="6741288"/>
            <a:ext cx="1261485" cy="126148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9" id="7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80" id="80"/>
          <p:cNvSpPr/>
          <p:nvPr/>
        </p:nvSpPr>
        <p:spPr>
          <a:xfrm flipH="true" flipV="true">
            <a:off x="10560873" y="6255759"/>
            <a:ext cx="11721" cy="485609"/>
          </a:xfrm>
          <a:prstGeom prst="line">
            <a:avLst/>
          </a:prstGeom>
          <a:ln cap="flat" w="38100">
            <a:solidFill>
              <a:srgbClr val="18072B"/>
            </a:solidFill>
            <a:prstDash val="solid"/>
            <a:headEnd type="none" len="sm" w="sm"/>
            <a:tailEnd type="none" len="sm" w="sm"/>
          </a:ln>
        </p:spPr>
      </p:sp>
      <p:grpSp>
        <p:nvGrpSpPr>
          <p:cNvPr name="Group 81" id="81"/>
          <p:cNvGrpSpPr/>
          <p:nvPr/>
        </p:nvGrpSpPr>
        <p:grpSpPr>
          <a:xfrm rot="-10681332">
            <a:off x="8670669" y="6828204"/>
            <a:ext cx="1261485" cy="126148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83" id="8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4" id="84"/>
          <p:cNvSpPr/>
          <p:nvPr/>
        </p:nvSpPr>
        <p:spPr>
          <a:xfrm flipH="false" flipV="false" rot="0">
            <a:off x="9006178" y="7035588"/>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5" id="85"/>
          <p:cNvSpPr/>
          <p:nvPr/>
        </p:nvSpPr>
        <p:spPr>
          <a:xfrm flipH="true" flipV="true">
            <a:off x="9320452" y="6342837"/>
            <a:ext cx="2260089" cy="4138668"/>
          </a:xfrm>
          <a:prstGeom prst="line">
            <a:avLst/>
          </a:prstGeom>
          <a:ln cap="flat" w="38100">
            <a:solidFill>
              <a:srgbClr val="18072B"/>
            </a:solidFill>
            <a:prstDash val="solid"/>
            <a:headEnd type="none" len="sm" w="sm"/>
            <a:tailEnd type="none" len="sm" w="sm"/>
          </a:ln>
        </p:spPr>
      </p:sp>
      <p:sp>
        <p:nvSpPr>
          <p:cNvPr name="TextBox 86" id="86"/>
          <p:cNvSpPr txBox="true"/>
          <p:nvPr/>
        </p:nvSpPr>
        <p:spPr>
          <a:xfrm rot="0">
            <a:off x="7408814" y="8218183"/>
            <a:ext cx="987319"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LOF</a:t>
            </a:r>
          </a:p>
        </p:txBody>
      </p:sp>
      <p:sp>
        <p:nvSpPr>
          <p:cNvPr name="TextBox 87" id="87"/>
          <p:cNvSpPr txBox="true"/>
          <p:nvPr/>
        </p:nvSpPr>
        <p:spPr>
          <a:xfrm rot="0">
            <a:off x="8262546" y="8101557"/>
            <a:ext cx="2085192" cy="651891"/>
          </a:xfrm>
          <a:prstGeom prst="rect">
            <a:avLst/>
          </a:prstGeom>
        </p:spPr>
        <p:txBody>
          <a:bodyPr anchor="t" rtlCol="false" tIns="0" lIns="0" bIns="0" rIns="0">
            <a:spAutoFit/>
          </a:bodyPr>
          <a:lstStyle/>
          <a:p>
            <a:pPr algn="ctr" marL="0" indent="0" lvl="0">
              <a:lnSpc>
                <a:spcPts val="2562"/>
              </a:lnSpc>
              <a:spcBef>
                <a:spcPct val="0"/>
              </a:spcBef>
            </a:pPr>
            <a:r>
              <a:rPr lang="en-US" sz="2100">
                <a:solidFill>
                  <a:srgbClr val="000000"/>
                </a:solidFill>
                <a:latin typeface="TT Chocolates Bold"/>
              </a:rPr>
              <a:t>Data Preprocessing</a:t>
            </a:r>
          </a:p>
        </p:txBody>
      </p:sp>
      <p:sp>
        <p:nvSpPr>
          <p:cNvPr name="TextBox 88" id="88"/>
          <p:cNvSpPr txBox="true"/>
          <p:nvPr/>
        </p:nvSpPr>
        <p:spPr>
          <a:xfrm rot="0">
            <a:off x="9596626" y="8101557"/>
            <a:ext cx="2624141" cy="651891"/>
          </a:xfrm>
          <a:prstGeom prst="rect">
            <a:avLst/>
          </a:prstGeom>
        </p:spPr>
        <p:txBody>
          <a:bodyPr anchor="t" rtlCol="false" tIns="0" lIns="0" bIns="0" rIns="0">
            <a:spAutoFit/>
          </a:bodyPr>
          <a:lstStyle/>
          <a:p>
            <a:pPr algn="ctr">
              <a:lnSpc>
                <a:spcPts val="2562"/>
              </a:lnSpc>
            </a:pPr>
            <a:r>
              <a:rPr lang="en-US" sz="2100">
                <a:solidFill>
                  <a:srgbClr val="000000"/>
                </a:solidFill>
                <a:latin typeface="TT Chocolates Bold"/>
              </a:rPr>
              <a:t>Model </a:t>
            </a:r>
          </a:p>
          <a:p>
            <a:pPr algn="ctr" marL="0" indent="0" lvl="0">
              <a:lnSpc>
                <a:spcPts val="2562"/>
              </a:lnSpc>
              <a:spcBef>
                <a:spcPct val="0"/>
              </a:spcBef>
            </a:pPr>
            <a:r>
              <a:rPr lang="en-US" sz="2100">
                <a:solidFill>
                  <a:srgbClr val="000000"/>
                </a:solidFill>
                <a:latin typeface="TT Chocolates Bold"/>
              </a:rPr>
              <a:t>Application</a:t>
            </a:r>
          </a:p>
        </p:txBody>
      </p:sp>
      <p:grpSp>
        <p:nvGrpSpPr>
          <p:cNvPr name="Group 89" id="89"/>
          <p:cNvGrpSpPr/>
          <p:nvPr/>
        </p:nvGrpSpPr>
        <p:grpSpPr>
          <a:xfrm rot="0">
            <a:off x="12882198" y="1299079"/>
            <a:ext cx="1029992" cy="1029992"/>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1" id="91"/>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92" id="92"/>
          <p:cNvGrpSpPr/>
          <p:nvPr/>
        </p:nvGrpSpPr>
        <p:grpSpPr>
          <a:xfrm rot="0">
            <a:off x="12938981" y="2529474"/>
            <a:ext cx="1029992" cy="1029992"/>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4" id="94"/>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95" id="95"/>
          <p:cNvGrpSpPr/>
          <p:nvPr/>
        </p:nvGrpSpPr>
        <p:grpSpPr>
          <a:xfrm rot="0">
            <a:off x="12987878" y="3869733"/>
            <a:ext cx="1029992" cy="1029992"/>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7" id="97"/>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sp>
        <p:nvSpPr>
          <p:cNvPr name="TextBox 98" id="98"/>
          <p:cNvSpPr txBox="true"/>
          <p:nvPr/>
        </p:nvSpPr>
        <p:spPr>
          <a:xfrm rot="0">
            <a:off x="13661976" y="2711535"/>
            <a:ext cx="2444647" cy="765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Logistic Regression</a:t>
            </a:r>
          </a:p>
        </p:txBody>
      </p:sp>
      <p:sp>
        <p:nvSpPr>
          <p:cNvPr name="TextBox 99" id="99"/>
          <p:cNvSpPr txBox="true"/>
          <p:nvPr/>
        </p:nvSpPr>
        <p:spPr>
          <a:xfrm rot="0">
            <a:off x="13558128" y="4188116"/>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SVM</a:t>
            </a:r>
          </a:p>
        </p:txBody>
      </p:sp>
      <p:sp>
        <p:nvSpPr>
          <p:cNvPr name="Freeform 100" id="100"/>
          <p:cNvSpPr/>
          <p:nvPr/>
        </p:nvSpPr>
        <p:spPr>
          <a:xfrm flipH="false" flipV="false" rot="0">
            <a:off x="13099914" y="1409221"/>
            <a:ext cx="708125" cy="809706"/>
          </a:xfrm>
          <a:custGeom>
            <a:avLst/>
            <a:gdLst/>
            <a:ahLst/>
            <a:cxnLst/>
            <a:rect r="r" b="b" t="t" l="l"/>
            <a:pathLst>
              <a:path h="809706" w="708125">
                <a:moveTo>
                  <a:pt x="0" y="0"/>
                </a:moveTo>
                <a:lnTo>
                  <a:pt x="708125" y="0"/>
                </a:lnTo>
                <a:lnTo>
                  <a:pt x="708125" y="809707"/>
                </a:lnTo>
                <a:lnTo>
                  <a:pt x="0" y="8097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1" id="101"/>
          <p:cNvSpPr/>
          <p:nvPr/>
        </p:nvSpPr>
        <p:spPr>
          <a:xfrm flipH="false" flipV="false" rot="0">
            <a:off x="13148531" y="2639617"/>
            <a:ext cx="708125" cy="809706"/>
          </a:xfrm>
          <a:custGeom>
            <a:avLst/>
            <a:gdLst/>
            <a:ahLst/>
            <a:cxnLst/>
            <a:rect r="r" b="b" t="t" l="l"/>
            <a:pathLst>
              <a:path h="809706" w="708125">
                <a:moveTo>
                  <a:pt x="0" y="0"/>
                </a:moveTo>
                <a:lnTo>
                  <a:pt x="708124" y="0"/>
                </a:lnTo>
                <a:lnTo>
                  <a:pt x="708124" y="809706"/>
                </a:lnTo>
                <a:lnTo>
                  <a:pt x="0" y="809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2" id="102"/>
          <p:cNvSpPr/>
          <p:nvPr/>
        </p:nvSpPr>
        <p:spPr>
          <a:xfrm flipH="false" flipV="false" rot="0">
            <a:off x="13204065" y="3971514"/>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3" id="103"/>
          <p:cNvGrpSpPr/>
          <p:nvPr/>
        </p:nvGrpSpPr>
        <p:grpSpPr>
          <a:xfrm rot="0">
            <a:off x="12987878" y="5707138"/>
            <a:ext cx="1029992" cy="1029992"/>
            <a:chOff x="0" y="0"/>
            <a:chExt cx="812800" cy="812800"/>
          </a:xfrm>
        </p:grpSpPr>
        <p:sp>
          <p:nvSpPr>
            <p:cNvPr name="Freeform 104" id="10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5" id="105"/>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106" id="106"/>
          <p:cNvGrpSpPr/>
          <p:nvPr/>
        </p:nvGrpSpPr>
        <p:grpSpPr>
          <a:xfrm rot="0">
            <a:off x="12987878" y="6946769"/>
            <a:ext cx="1029992" cy="1029992"/>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8" id="108"/>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109" id="109"/>
          <p:cNvGrpSpPr/>
          <p:nvPr/>
        </p:nvGrpSpPr>
        <p:grpSpPr>
          <a:xfrm rot="0">
            <a:off x="12987878" y="8415033"/>
            <a:ext cx="1029992" cy="1029992"/>
            <a:chOff x="0" y="0"/>
            <a:chExt cx="812800" cy="812800"/>
          </a:xfrm>
        </p:grpSpPr>
        <p:sp>
          <p:nvSpPr>
            <p:cNvPr name="Freeform 110" id="1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11" id="111"/>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sp>
        <p:nvSpPr>
          <p:cNvPr name="TextBox 112" id="112"/>
          <p:cNvSpPr txBox="true"/>
          <p:nvPr/>
        </p:nvSpPr>
        <p:spPr>
          <a:xfrm rot="0">
            <a:off x="13872798" y="6051070"/>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Naive Bayes</a:t>
            </a:r>
          </a:p>
        </p:txBody>
      </p:sp>
      <p:sp>
        <p:nvSpPr>
          <p:cNvPr name="TextBox 113" id="113"/>
          <p:cNvSpPr txBox="true"/>
          <p:nvPr/>
        </p:nvSpPr>
        <p:spPr>
          <a:xfrm rot="0">
            <a:off x="13890576" y="7149056"/>
            <a:ext cx="2444647" cy="765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Logistic Regression</a:t>
            </a:r>
          </a:p>
        </p:txBody>
      </p:sp>
      <p:sp>
        <p:nvSpPr>
          <p:cNvPr name="TextBox 114" id="114"/>
          <p:cNvSpPr txBox="true"/>
          <p:nvPr/>
        </p:nvSpPr>
        <p:spPr>
          <a:xfrm rot="0">
            <a:off x="13808039" y="8719710"/>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SVM</a:t>
            </a:r>
          </a:p>
        </p:txBody>
      </p:sp>
      <p:sp>
        <p:nvSpPr>
          <p:cNvPr name="Freeform 115" id="115"/>
          <p:cNvSpPr/>
          <p:nvPr/>
        </p:nvSpPr>
        <p:spPr>
          <a:xfrm flipH="false" flipV="false" rot="0">
            <a:off x="13164673" y="5779181"/>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6" id="116"/>
          <p:cNvSpPr/>
          <p:nvPr/>
        </p:nvSpPr>
        <p:spPr>
          <a:xfrm flipH="false" flipV="false" rot="0">
            <a:off x="13182451" y="7078235"/>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7" id="117"/>
          <p:cNvSpPr/>
          <p:nvPr/>
        </p:nvSpPr>
        <p:spPr>
          <a:xfrm flipH="false" flipV="false" rot="0">
            <a:off x="13164673" y="8525176"/>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8" id="118"/>
          <p:cNvSpPr/>
          <p:nvPr/>
        </p:nvSpPr>
        <p:spPr>
          <a:xfrm flipH="false" flipV="false" rot="0">
            <a:off x="5662484" y="3759767"/>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9482348" y="2662737"/>
            <a:ext cx="6411217" cy="5297580"/>
          </a:xfrm>
          <a:custGeom>
            <a:avLst/>
            <a:gdLst/>
            <a:ahLst/>
            <a:cxnLst/>
            <a:rect r="r" b="b" t="t" l="l"/>
            <a:pathLst>
              <a:path h="5297580" w="6411217">
                <a:moveTo>
                  <a:pt x="0" y="0"/>
                </a:moveTo>
                <a:lnTo>
                  <a:pt x="6411217" y="0"/>
                </a:lnTo>
                <a:lnTo>
                  <a:pt x="6411217" y="5297580"/>
                </a:lnTo>
                <a:lnTo>
                  <a:pt x="0" y="5297580"/>
                </a:lnTo>
                <a:lnTo>
                  <a:pt x="0" y="0"/>
                </a:lnTo>
                <a:close/>
              </a:path>
            </a:pathLst>
          </a:custGeom>
          <a:blipFill>
            <a:blip r:embed="rId4"/>
            <a:stretch>
              <a:fillRect l="0" t="-663" r="0" b="-663"/>
            </a:stretch>
          </a:blipFill>
        </p:spPr>
      </p:sp>
      <p:sp>
        <p:nvSpPr>
          <p:cNvPr name="TextBox 6" id="6"/>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Feature Extraction</a:t>
            </a:r>
          </a:p>
        </p:txBody>
      </p:sp>
      <p:sp>
        <p:nvSpPr>
          <p:cNvPr name="TextBox 7" id="7"/>
          <p:cNvSpPr txBox="true"/>
          <p:nvPr/>
        </p:nvSpPr>
        <p:spPr>
          <a:xfrm rot="0">
            <a:off x="1028700" y="3126395"/>
            <a:ext cx="7265449" cy="1827149"/>
          </a:xfrm>
          <a:prstGeom prst="rect">
            <a:avLst/>
          </a:prstGeom>
        </p:spPr>
        <p:txBody>
          <a:bodyPr anchor="t" rtlCol="false" tIns="0" lIns="0" bIns="0" rIns="0">
            <a:spAutoFit/>
          </a:bodyPr>
          <a:lstStyle/>
          <a:p>
            <a:pPr>
              <a:lnSpc>
                <a:spcPts val="7167"/>
              </a:lnSpc>
            </a:pPr>
            <a:r>
              <a:rPr lang="en-US" sz="6399">
                <a:solidFill>
                  <a:srgbClr val="56595A"/>
                </a:solidFill>
                <a:latin typeface="Montserrat Medium"/>
              </a:rPr>
              <a:t>Data Standardization</a:t>
            </a:r>
          </a:p>
        </p:txBody>
      </p:sp>
      <p:sp>
        <p:nvSpPr>
          <p:cNvPr name="TextBox 8" id="8"/>
          <p:cNvSpPr txBox="true"/>
          <p:nvPr/>
        </p:nvSpPr>
        <p:spPr>
          <a:xfrm rot="0">
            <a:off x="2231831" y="5206752"/>
            <a:ext cx="6630116" cy="789408"/>
          </a:xfrm>
          <a:prstGeom prst="rect">
            <a:avLst/>
          </a:prstGeom>
        </p:spPr>
        <p:txBody>
          <a:bodyPr anchor="t" rtlCol="false" tIns="0" lIns="0" bIns="0" rIns="0">
            <a:spAutoFit/>
          </a:bodyPr>
          <a:lstStyle/>
          <a:p>
            <a:pPr algn="ctr">
              <a:lnSpc>
                <a:spcPts val="6364"/>
              </a:lnSpc>
              <a:spcBef>
                <a:spcPct val="0"/>
              </a:spcBef>
            </a:pPr>
            <a:r>
              <a:rPr lang="en-US" sz="4545">
                <a:solidFill>
                  <a:srgbClr val="3175DB"/>
                </a:solidFill>
                <a:latin typeface="Arimo Bold"/>
              </a:rPr>
              <a:t>StandardScaler()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6" y="1318129"/>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091319" y="395288"/>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sp>
        <p:nvSpPr>
          <p:cNvPr name="TextBox 4" id="4"/>
          <p:cNvSpPr txBox="true"/>
          <p:nvPr/>
        </p:nvSpPr>
        <p:spPr>
          <a:xfrm rot="0">
            <a:off x="1028684" y="240506"/>
            <a:ext cx="4703096"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Flow Chart</a:t>
            </a:r>
          </a:p>
        </p:txBody>
      </p:sp>
      <p:sp>
        <p:nvSpPr>
          <p:cNvPr name="TextBox 5" id="5"/>
          <p:cNvSpPr txBox="true"/>
          <p:nvPr/>
        </p:nvSpPr>
        <p:spPr>
          <a:xfrm rot="0">
            <a:off x="7105747" y="1697624"/>
            <a:ext cx="1453683"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Z-Score</a:t>
            </a:r>
          </a:p>
        </p:txBody>
      </p:sp>
      <p:sp>
        <p:nvSpPr>
          <p:cNvPr name="TextBox 6" id="6"/>
          <p:cNvSpPr txBox="true"/>
          <p:nvPr/>
        </p:nvSpPr>
        <p:spPr>
          <a:xfrm rot="0">
            <a:off x="13644198" y="1613549"/>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Naive Bayes</a:t>
            </a:r>
          </a:p>
        </p:txBody>
      </p:sp>
      <p:sp>
        <p:nvSpPr>
          <p:cNvPr name="AutoShape 7" id="7"/>
          <p:cNvSpPr/>
          <p:nvPr/>
        </p:nvSpPr>
        <p:spPr>
          <a:xfrm>
            <a:off x="2398234" y="5324027"/>
            <a:ext cx="6000742" cy="3652926"/>
          </a:xfrm>
          <a:prstGeom prst="line">
            <a:avLst/>
          </a:prstGeom>
          <a:ln cap="flat" w="38100">
            <a:solidFill>
              <a:srgbClr val="18072B"/>
            </a:solidFill>
            <a:prstDash val="solid"/>
            <a:headEnd type="none" len="sm" w="sm"/>
            <a:tailEnd type="triangle" len="med" w="lg"/>
          </a:ln>
        </p:spPr>
      </p:sp>
      <p:sp>
        <p:nvSpPr>
          <p:cNvPr name="TextBox 8" id="8"/>
          <p:cNvSpPr txBox="true"/>
          <p:nvPr/>
        </p:nvSpPr>
        <p:spPr>
          <a:xfrm rot="0">
            <a:off x="2702604" y="5735977"/>
            <a:ext cx="2624141"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Data input</a:t>
            </a:r>
          </a:p>
        </p:txBody>
      </p:sp>
      <p:grpSp>
        <p:nvGrpSpPr>
          <p:cNvPr name="Group 9" id="9"/>
          <p:cNvGrpSpPr/>
          <p:nvPr/>
        </p:nvGrpSpPr>
        <p:grpSpPr>
          <a:xfrm rot="0">
            <a:off x="3892776" y="5182694"/>
            <a:ext cx="325451" cy="3254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2" id="12"/>
          <p:cNvSpPr/>
          <p:nvPr/>
        </p:nvSpPr>
        <p:spPr>
          <a:xfrm>
            <a:off x="4033724" y="4819128"/>
            <a:ext cx="2728" cy="485743"/>
          </a:xfrm>
          <a:prstGeom prst="line">
            <a:avLst/>
          </a:prstGeom>
          <a:ln cap="flat" w="38100">
            <a:solidFill>
              <a:srgbClr val="18072B"/>
            </a:solidFill>
            <a:prstDash val="solid"/>
            <a:headEnd type="none" len="sm" w="sm"/>
            <a:tailEnd type="none" len="sm" w="sm"/>
          </a:ln>
        </p:spPr>
      </p:sp>
      <p:grpSp>
        <p:nvGrpSpPr>
          <p:cNvPr name="Group 13" id="13"/>
          <p:cNvGrpSpPr/>
          <p:nvPr/>
        </p:nvGrpSpPr>
        <p:grpSpPr>
          <a:xfrm rot="0">
            <a:off x="10412462" y="4189246"/>
            <a:ext cx="325451" cy="3254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6" id="16"/>
          <p:cNvSpPr/>
          <p:nvPr/>
        </p:nvSpPr>
        <p:spPr>
          <a:xfrm>
            <a:off x="10587634" y="3844255"/>
            <a:ext cx="2728" cy="485743"/>
          </a:xfrm>
          <a:prstGeom prst="line">
            <a:avLst/>
          </a:prstGeom>
          <a:ln cap="flat" w="38100">
            <a:solidFill>
              <a:srgbClr val="18072B"/>
            </a:solidFill>
            <a:prstDash val="solid"/>
            <a:headEnd type="none" len="sm" w="sm"/>
            <a:tailEnd type="none" len="sm" w="sm"/>
          </a:ln>
        </p:spPr>
      </p:sp>
      <p:grpSp>
        <p:nvGrpSpPr>
          <p:cNvPr name="Group 17" id="17"/>
          <p:cNvGrpSpPr/>
          <p:nvPr/>
        </p:nvGrpSpPr>
        <p:grpSpPr>
          <a:xfrm rot="118667">
            <a:off x="3424750" y="3558019"/>
            <a:ext cx="1261485" cy="126148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3760277" y="3759767"/>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1" id="21"/>
          <p:cNvGrpSpPr/>
          <p:nvPr/>
        </p:nvGrpSpPr>
        <p:grpSpPr>
          <a:xfrm rot="118667">
            <a:off x="5348137" y="3536626"/>
            <a:ext cx="1261485" cy="126148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5816163" y="5161302"/>
            <a:ext cx="325451" cy="32545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26" id="26"/>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27" id="27"/>
          <p:cNvSpPr/>
          <p:nvPr/>
        </p:nvSpPr>
        <p:spPr>
          <a:xfrm>
            <a:off x="5957111" y="4797735"/>
            <a:ext cx="2728" cy="485743"/>
          </a:xfrm>
          <a:prstGeom prst="line">
            <a:avLst/>
          </a:prstGeom>
          <a:ln cap="flat" w="38100">
            <a:solidFill>
              <a:srgbClr val="18072B"/>
            </a:solidFill>
            <a:prstDash val="solid"/>
            <a:headEnd type="none" len="sm" w="sm"/>
            <a:tailEnd type="none" len="sm" w="sm"/>
          </a:ln>
        </p:spPr>
      </p:sp>
      <p:sp>
        <p:nvSpPr>
          <p:cNvPr name="TextBox 28" id="28"/>
          <p:cNvSpPr txBox="true"/>
          <p:nvPr/>
        </p:nvSpPr>
        <p:spPr>
          <a:xfrm rot="0">
            <a:off x="4625991" y="5612920"/>
            <a:ext cx="2624141" cy="765175"/>
          </a:xfrm>
          <a:prstGeom prst="rect">
            <a:avLst/>
          </a:prstGeom>
        </p:spPr>
        <p:txBody>
          <a:bodyPr anchor="t" rtlCol="false" tIns="0" lIns="0" bIns="0" rIns="0">
            <a:spAutoFit/>
          </a:bodyPr>
          <a:lstStyle/>
          <a:p>
            <a:pPr algn="ctr">
              <a:lnSpc>
                <a:spcPts val="3049"/>
              </a:lnSpc>
            </a:pPr>
            <a:r>
              <a:rPr lang="en-US" sz="2499">
                <a:solidFill>
                  <a:srgbClr val="000000"/>
                </a:solidFill>
                <a:latin typeface="TT Chocolates Bold"/>
              </a:rPr>
              <a:t>Outlier </a:t>
            </a:r>
          </a:p>
          <a:p>
            <a:pPr algn="ctr" marL="0" indent="0" lvl="0">
              <a:lnSpc>
                <a:spcPts val="3049"/>
              </a:lnSpc>
              <a:spcBef>
                <a:spcPct val="0"/>
              </a:spcBef>
            </a:pPr>
            <a:r>
              <a:rPr lang="en-US" sz="2499">
                <a:solidFill>
                  <a:srgbClr val="000000"/>
                </a:solidFill>
                <a:latin typeface="TT Chocolates Bold"/>
              </a:rPr>
              <a:t>Detection</a:t>
            </a:r>
          </a:p>
        </p:txBody>
      </p:sp>
      <p:sp>
        <p:nvSpPr>
          <p:cNvPr name="AutoShape 29" id="29"/>
          <p:cNvSpPr/>
          <p:nvPr/>
        </p:nvSpPr>
        <p:spPr>
          <a:xfrm flipV="true">
            <a:off x="5978980" y="4260338"/>
            <a:ext cx="1954943" cy="1104132"/>
          </a:xfrm>
          <a:prstGeom prst="line">
            <a:avLst/>
          </a:prstGeom>
          <a:ln cap="flat" w="38100">
            <a:solidFill>
              <a:srgbClr val="18072B"/>
            </a:solidFill>
            <a:prstDash val="solid"/>
            <a:headEnd type="none" len="sm" w="sm"/>
            <a:tailEnd type="triangle" len="med" w="lg"/>
          </a:ln>
        </p:spPr>
      </p:sp>
      <p:sp>
        <p:nvSpPr>
          <p:cNvPr name="AutoShape 30" id="30"/>
          <p:cNvSpPr/>
          <p:nvPr/>
        </p:nvSpPr>
        <p:spPr>
          <a:xfrm flipH="true" flipV="true">
            <a:off x="7943291" y="6306957"/>
            <a:ext cx="455684" cy="2669996"/>
          </a:xfrm>
          <a:prstGeom prst="line">
            <a:avLst/>
          </a:prstGeom>
          <a:ln cap="flat" w="38100">
            <a:solidFill>
              <a:srgbClr val="18072B"/>
            </a:solidFill>
            <a:prstDash val="solid"/>
            <a:headEnd type="none" len="sm" w="sm"/>
            <a:tailEnd type="triangle" len="med" w="lg"/>
          </a:ln>
        </p:spPr>
      </p:sp>
      <p:grpSp>
        <p:nvGrpSpPr>
          <p:cNvPr name="Group 31" id="31"/>
          <p:cNvGrpSpPr/>
          <p:nvPr/>
        </p:nvGrpSpPr>
        <p:grpSpPr>
          <a:xfrm rot="0">
            <a:off x="7780575" y="4175542"/>
            <a:ext cx="325451" cy="32545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3" id="33"/>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4" id="34"/>
          <p:cNvSpPr/>
          <p:nvPr/>
        </p:nvSpPr>
        <p:spPr>
          <a:xfrm>
            <a:off x="7921523" y="3811975"/>
            <a:ext cx="2728" cy="485743"/>
          </a:xfrm>
          <a:prstGeom prst="line">
            <a:avLst/>
          </a:prstGeom>
          <a:ln cap="flat" w="38100">
            <a:solidFill>
              <a:srgbClr val="18072B"/>
            </a:solidFill>
            <a:prstDash val="solid"/>
            <a:headEnd type="none" len="sm" w="sm"/>
            <a:tailEnd type="none" len="sm" w="sm"/>
          </a:ln>
        </p:spPr>
      </p:sp>
      <p:grpSp>
        <p:nvGrpSpPr>
          <p:cNvPr name="Group 35" id="35"/>
          <p:cNvGrpSpPr/>
          <p:nvPr/>
        </p:nvGrpSpPr>
        <p:grpSpPr>
          <a:xfrm rot="0">
            <a:off x="7789698" y="6059408"/>
            <a:ext cx="325451" cy="32545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7" id="37"/>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8" id="38"/>
          <p:cNvSpPr/>
          <p:nvPr/>
        </p:nvSpPr>
        <p:spPr>
          <a:xfrm flipV="true">
            <a:off x="7943382" y="4338268"/>
            <a:ext cx="2662775" cy="19050"/>
          </a:xfrm>
          <a:prstGeom prst="line">
            <a:avLst/>
          </a:prstGeom>
          <a:ln cap="flat" w="38100">
            <a:solidFill>
              <a:srgbClr val="18072B"/>
            </a:solidFill>
            <a:prstDash val="solid"/>
            <a:headEnd type="none" len="sm" w="sm"/>
            <a:tailEnd type="triangle" len="med" w="lg"/>
          </a:ln>
        </p:spPr>
      </p:sp>
      <p:sp>
        <p:nvSpPr>
          <p:cNvPr name="AutoShape 39" id="39"/>
          <p:cNvSpPr/>
          <p:nvPr/>
        </p:nvSpPr>
        <p:spPr>
          <a:xfrm flipV="true">
            <a:off x="7923023" y="6222134"/>
            <a:ext cx="2683270" cy="9525"/>
          </a:xfrm>
          <a:prstGeom prst="line">
            <a:avLst/>
          </a:prstGeom>
          <a:ln cap="flat" w="38100">
            <a:solidFill>
              <a:srgbClr val="18072B"/>
            </a:solidFill>
            <a:prstDash val="solid"/>
            <a:headEnd type="none" len="sm" w="sm"/>
            <a:tailEnd type="triangle" len="med" w="lg"/>
          </a:ln>
        </p:spPr>
      </p:sp>
      <p:grpSp>
        <p:nvGrpSpPr>
          <p:cNvPr name="Group 40" id="40"/>
          <p:cNvGrpSpPr/>
          <p:nvPr/>
        </p:nvGrpSpPr>
        <p:grpSpPr>
          <a:xfrm rot="10736344">
            <a:off x="10412912" y="6070782"/>
            <a:ext cx="325451" cy="32545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42" id="42"/>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43" id="43"/>
          <p:cNvSpPr/>
          <p:nvPr/>
        </p:nvSpPr>
        <p:spPr>
          <a:xfrm flipV="true">
            <a:off x="10565864" y="1686704"/>
            <a:ext cx="2301589" cy="2647903"/>
          </a:xfrm>
          <a:prstGeom prst="line">
            <a:avLst/>
          </a:prstGeom>
          <a:ln cap="flat" w="38100">
            <a:solidFill>
              <a:srgbClr val="18072B"/>
            </a:solidFill>
            <a:prstDash val="solid"/>
            <a:headEnd type="none" len="sm" w="sm"/>
            <a:tailEnd type="triangle" len="med" w="lg"/>
          </a:ln>
        </p:spPr>
      </p:sp>
      <p:sp>
        <p:nvSpPr>
          <p:cNvPr name="AutoShape 44" id="44"/>
          <p:cNvSpPr/>
          <p:nvPr/>
        </p:nvSpPr>
        <p:spPr>
          <a:xfrm flipV="true">
            <a:off x="10719375" y="4376367"/>
            <a:ext cx="2147930" cy="16723"/>
          </a:xfrm>
          <a:prstGeom prst="line">
            <a:avLst/>
          </a:prstGeom>
          <a:ln cap="flat" w="38100">
            <a:solidFill>
              <a:srgbClr val="18072B"/>
            </a:solidFill>
            <a:prstDash val="solid"/>
            <a:headEnd type="none" len="sm" w="sm"/>
            <a:tailEnd type="triangle" len="med" w="lg"/>
          </a:ln>
        </p:spPr>
      </p:sp>
      <p:sp>
        <p:nvSpPr>
          <p:cNvPr name="AutoShape 45" id="45"/>
          <p:cNvSpPr/>
          <p:nvPr/>
        </p:nvSpPr>
        <p:spPr>
          <a:xfrm>
            <a:off x="10642497" y="6243619"/>
            <a:ext cx="2224808" cy="1182372"/>
          </a:xfrm>
          <a:prstGeom prst="line">
            <a:avLst/>
          </a:prstGeom>
          <a:ln cap="flat" w="38100">
            <a:solidFill>
              <a:srgbClr val="18072B"/>
            </a:solidFill>
            <a:prstDash val="solid"/>
            <a:headEnd type="none" len="sm" w="sm"/>
            <a:tailEnd type="triangle" len="med" w="lg"/>
          </a:ln>
        </p:spPr>
      </p:sp>
      <p:sp>
        <p:nvSpPr>
          <p:cNvPr name="AutoShape 46" id="46"/>
          <p:cNvSpPr/>
          <p:nvPr/>
        </p:nvSpPr>
        <p:spPr>
          <a:xfrm flipV="true">
            <a:off x="10554350" y="6203084"/>
            <a:ext cx="2313103" cy="0"/>
          </a:xfrm>
          <a:prstGeom prst="line">
            <a:avLst/>
          </a:prstGeom>
          <a:ln cap="flat" w="38100">
            <a:solidFill>
              <a:srgbClr val="18072B"/>
            </a:solidFill>
            <a:prstDash val="solid"/>
            <a:headEnd type="none" len="sm" w="sm"/>
            <a:tailEnd type="triangle" len="med" w="lg"/>
          </a:ln>
        </p:spPr>
      </p:sp>
      <p:sp>
        <p:nvSpPr>
          <p:cNvPr name="AutoShape 47" id="47"/>
          <p:cNvSpPr/>
          <p:nvPr/>
        </p:nvSpPr>
        <p:spPr>
          <a:xfrm>
            <a:off x="10563141" y="6179853"/>
            <a:ext cx="2304163" cy="2889231"/>
          </a:xfrm>
          <a:prstGeom prst="line">
            <a:avLst/>
          </a:prstGeom>
          <a:ln cap="flat" w="38100">
            <a:solidFill>
              <a:srgbClr val="18072B"/>
            </a:solidFill>
            <a:prstDash val="solid"/>
            <a:headEnd type="none" len="sm" w="sm"/>
            <a:tailEnd type="triangle" len="med" w="lg"/>
          </a:ln>
        </p:spPr>
      </p:sp>
      <p:grpSp>
        <p:nvGrpSpPr>
          <p:cNvPr name="Group 48" id="48"/>
          <p:cNvGrpSpPr/>
          <p:nvPr/>
        </p:nvGrpSpPr>
        <p:grpSpPr>
          <a:xfrm rot="0">
            <a:off x="9142416" y="4108488"/>
            <a:ext cx="325451" cy="32545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0" id="50"/>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1" id="51"/>
          <p:cNvSpPr/>
          <p:nvPr/>
        </p:nvSpPr>
        <p:spPr>
          <a:xfrm>
            <a:off x="9283365" y="3744922"/>
            <a:ext cx="2728" cy="485743"/>
          </a:xfrm>
          <a:prstGeom prst="line">
            <a:avLst/>
          </a:prstGeom>
          <a:ln cap="flat" w="38100">
            <a:solidFill>
              <a:srgbClr val="18072B"/>
            </a:solidFill>
            <a:prstDash val="solid"/>
            <a:headEnd type="none" len="sm" w="sm"/>
            <a:tailEnd type="none" len="sm" w="sm"/>
          </a:ln>
        </p:spPr>
      </p:sp>
      <p:grpSp>
        <p:nvGrpSpPr>
          <p:cNvPr name="Group 52" id="52"/>
          <p:cNvGrpSpPr/>
          <p:nvPr/>
        </p:nvGrpSpPr>
        <p:grpSpPr>
          <a:xfrm rot="0">
            <a:off x="9138686" y="6095181"/>
            <a:ext cx="325451" cy="325451"/>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4" id="54"/>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5" id="55"/>
          <p:cNvSpPr/>
          <p:nvPr/>
        </p:nvSpPr>
        <p:spPr>
          <a:xfrm flipV="true">
            <a:off x="10557188" y="3111738"/>
            <a:ext cx="2310117" cy="1202910"/>
          </a:xfrm>
          <a:prstGeom prst="line">
            <a:avLst/>
          </a:prstGeom>
          <a:ln cap="flat" w="38100">
            <a:solidFill>
              <a:srgbClr val="18072B"/>
            </a:solidFill>
            <a:prstDash val="solid"/>
            <a:headEnd type="none" len="sm" w="sm"/>
            <a:tailEnd type="triangle" len="med" w="lg"/>
          </a:ln>
        </p:spPr>
      </p:sp>
      <p:sp>
        <p:nvSpPr>
          <p:cNvPr name="TextBox 56" id="56"/>
          <p:cNvSpPr txBox="true"/>
          <p:nvPr/>
        </p:nvSpPr>
        <p:spPr>
          <a:xfrm rot="0">
            <a:off x="893466" y="5151777"/>
            <a:ext cx="2085192"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Data </a:t>
            </a:r>
          </a:p>
        </p:txBody>
      </p:sp>
      <p:sp>
        <p:nvSpPr>
          <p:cNvPr name="Freeform 57" id="57"/>
          <p:cNvSpPr/>
          <p:nvPr/>
        </p:nvSpPr>
        <p:spPr>
          <a:xfrm flipH="false" flipV="false" rot="0">
            <a:off x="10219516" y="2827533"/>
            <a:ext cx="743206" cy="772710"/>
          </a:xfrm>
          <a:custGeom>
            <a:avLst/>
            <a:gdLst/>
            <a:ahLst/>
            <a:cxnLst/>
            <a:rect r="r" b="b" t="t" l="l"/>
            <a:pathLst>
              <a:path h="772710" w="743206">
                <a:moveTo>
                  <a:pt x="0" y="0"/>
                </a:moveTo>
                <a:lnTo>
                  <a:pt x="743206" y="0"/>
                </a:lnTo>
                <a:lnTo>
                  <a:pt x="743206" y="772710"/>
                </a:lnTo>
                <a:lnTo>
                  <a:pt x="0" y="772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8" id="58"/>
          <p:cNvGrpSpPr/>
          <p:nvPr/>
        </p:nvGrpSpPr>
        <p:grpSpPr>
          <a:xfrm rot="118667">
            <a:off x="9978669" y="2586855"/>
            <a:ext cx="1261485" cy="1261485"/>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0" id="6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118667">
            <a:off x="7312549" y="2550866"/>
            <a:ext cx="1261485" cy="1261485"/>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3" id="6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4" id="64"/>
          <p:cNvSpPr/>
          <p:nvPr/>
        </p:nvSpPr>
        <p:spPr>
          <a:xfrm flipH="false" flipV="false" rot="0">
            <a:off x="7648076" y="2752615"/>
            <a:ext cx="590448" cy="852353"/>
          </a:xfrm>
          <a:custGeom>
            <a:avLst/>
            <a:gdLst/>
            <a:ahLst/>
            <a:cxnLst/>
            <a:rect r="r" b="b" t="t" l="l"/>
            <a:pathLst>
              <a:path h="852353" w="590448">
                <a:moveTo>
                  <a:pt x="0" y="0"/>
                </a:moveTo>
                <a:lnTo>
                  <a:pt x="590448" y="0"/>
                </a:lnTo>
                <a:lnTo>
                  <a:pt x="590448" y="852352"/>
                </a:lnTo>
                <a:lnTo>
                  <a:pt x="0" y="852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5" id="65"/>
          <p:cNvGrpSpPr/>
          <p:nvPr/>
        </p:nvGrpSpPr>
        <p:grpSpPr>
          <a:xfrm rot="118667">
            <a:off x="8674390" y="2483813"/>
            <a:ext cx="1261485" cy="126148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7" id="6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8" id="68"/>
          <p:cNvSpPr/>
          <p:nvPr/>
        </p:nvSpPr>
        <p:spPr>
          <a:xfrm flipH="false" flipV="false" rot="0">
            <a:off x="9009918" y="2685561"/>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9" id="69"/>
          <p:cNvSpPr txBox="true"/>
          <p:nvPr/>
        </p:nvSpPr>
        <p:spPr>
          <a:xfrm rot="0">
            <a:off x="9407156" y="1677179"/>
            <a:ext cx="2624141" cy="651891"/>
          </a:xfrm>
          <a:prstGeom prst="rect">
            <a:avLst/>
          </a:prstGeom>
        </p:spPr>
        <p:txBody>
          <a:bodyPr anchor="t" rtlCol="false" tIns="0" lIns="0" bIns="0" rIns="0">
            <a:spAutoFit/>
          </a:bodyPr>
          <a:lstStyle/>
          <a:p>
            <a:pPr algn="ctr">
              <a:lnSpc>
                <a:spcPts val="2562"/>
              </a:lnSpc>
            </a:pPr>
            <a:r>
              <a:rPr lang="en-US" sz="2100">
                <a:solidFill>
                  <a:srgbClr val="000000"/>
                </a:solidFill>
                <a:latin typeface="TT Chocolates Bold"/>
              </a:rPr>
              <a:t>Model </a:t>
            </a:r>
          </a:p>
          <a:p>
            <a:pPr algn="ctr" marL="0" indent="0" lvl="0">
              <a:lnSpc>
                <a:spcPts val="2562"/>
              </a:lnSpc>
              <a:spcBef>
                <a:spcPct val="0"/>
              </a:spcBef>
            </a:pPr>
            <a:r>
              <a:rPr lang="en-US" sz="2100">
                <a:solidFill>
                  <a:srgbClr val="000000"/>
                </a:solidFill>
                <a:latin typeface="TT Chocolates Bold"/>
              </a:rPr>
              <a:t>Application</a:t>
            </a:r>
          </a:p>
        </p:txBody>
      </p:sp>
      <p:sp>
        <p:nvSpPr>
          <p:cNvPr name="TextBox 70" id="70"/>
          <p:cNvSpPr txBox="true"/>
          <p:nvPr/>
        </p:nvSpPr>
        <p:spPr>
          <a:xfrm rot="0">
            <a:off x="8115150" y="1677179"/>
            <a:ext cx="2085192" cy="651891"/>
          </a:xfrm>
          <a:prstGeom prst="rect">
            <a:avLst/>
          </a:prstGeom>
        </p:spPr>
        <p:txBody>
          <a:bodyPr anchor="t" rtlCol="false" tIns="0" lIns="0" bIns="0" rIns="0">
            <a:spAutoFit/>
          </a:bodyPr>
          <a:lstStyle/>
          <a:p>
            <a:pPr algn="ctr" marL="0" indent="0" lvl="0">
              <a:lnSpc>
                <a:spcPts val="2562"/>
              </a:lnSpc>
              <a:spcBef>
                <a:spcPct val="0"/>
              </a:spcBef>
            </a:pPr>
            <a:r>
              <a:rPr lang="en-US" sz="2100">
                <a:solidFill>
                  <a:srgbClr val="000000"/>
                </a:solidFill>
                <a:latin typeface="TT Chocolates Bold"/>
              </a:rPr>
              <a:t>Data Preprocessing</a:t>
            </a:r>
          </a:p>
        </p:txBody>
      </p:sp>
      <p:grpSp>
        <p:nvGrpSpPr>
          <p:cNvPr name="Group 71" id="71"/>
          <p:cNvGrpSpPr/>
          <p:nvPr/>
        </p:nvGrpSpPr>
        <p:grpSpPr>
          <a:xfrm rot="-10681332">
            <a:off x="7321682" y="6792431"/>
            <a:ext cx="1261485" cy="126148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3" id="7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4" id="74"/>
          <p:cNvSpPr/>
          <p:nvPr/>
        </p:nvSpPr>
        <p:spPr>
          <a:xfrm flipH="false" flipV="false" rot="0">
            <a:off x="7657191" y="7002464"/>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5" id="75"/>
          <p:cNvSpPr/>
          <p:nvPr/>
        </p:nvSpPr>
        <p:spPr>
          <a:xfrm flipH="true" flipV="true">
            <a:off x="7971465" y="6307064"/>
            <a:ext cx="2260089" cy="4138668"/>
          </a:xfrm>
          <a:prstGeom prst="line">
            <a:avLst/>
          </a:prstGeom>
          <a:ln cap="flat" w="38100">
            <a:solidFill>
              <a:srgbClr val="18072B"/>
            </a:solidFill>
            <a:prstDash val="solid"/>
            <a:headEnd type="none" len="sm" w="sm"/>
            <a:tailEnd type="none" len="sm" w="sm"/>
          </a:ln>
        </p:spPr>
      </p:sp>
      <p:sp>
        <p:nvSpPr>
          <p:cNvPr name="Freeform 76" id="76"/>
          <p:cNvSpPr/>
          <p:nvPr/>
        </p:nvSpPr>
        <p:spPr>
          <a:xfrm flipH="false" flipV="false" rot="0">
            <a:off x="10184892" y="6965083"/>
            <a:ext cx="743206" cy="772710"/>
          </a:xfrm>
          <a:custGeom>
            <a:avLst/>
            <a:gdLst/>
            <a:ahLst/>
            <a:cxnLst/>
            <a:rect r="r" b="b" t="t" l="l"/>
            <a:pathLst>
              <a:path h="772710" w="743206">
                <a:moveTo>
                  <a:pt x="0" y="0"/>
                </a:moveTo>
                <a:lnTo>
                  <a:pt x="743207" y="0"/>
                </a:lnTo>
                <a:lnTo>
                  <a:pt x="743207" y="772710"/>
                </a:lnTo>
                <a:lnTo>
                  <a:pt x="0" y="772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7" id="77"/>
          <p:cNvGrpSpPr/>
          <p:nvPr/>
        </p:nvGrpSpPr>
        <p:grpSpPr>
          <a:xfrm rot="-10744987">
            <a:off x="9944445" y="6742605"/>
            <a:ext cx="1261485" cy="1261485"/>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9" id="7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80" id="80"/>
          <p:cNvSpPr/>
          <p:nvPr/>
        </p:nvSpPr>
        <p:spPr>
          <a:xfrm flipH="true" flipV="true">
            <a:off x="10560873" y="6255759"/>
            <a:ext cx="11721" cy="485609"/>
          </a:xfrm>
          <a:prstGeom prst="line">
            <a:avLst/>
          </a:prstGeom>
          <a:ln cap="flat" w="38100">
            <a:solidFill>
              <a:srgbClr val="18072B"/>
            </a:solidFill>
            <a:prstDash val="solid"/>
            <a:headEnd type="none" len="sm" w="sm"/>
            <a:tailEnd type="none" len="sm" w="sm"/>
          </a:ln>
        </p:spPr>
      </p:sp>
      <p:grpSp>
        <p:nvGrpSpPr>
          <p:cNvPr name="Group 81" id="81"/>
          <p:cNvGrpSpPr/>
          <p:nvPr/>
        </p:nvGrpSpPr>
        <p:grpSpPr>
          <a:xfrm rot="-10681332">
            <a:off x="8670669" y="6828204"/>
            <a:ext cx="1261485" cy="126148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83" id="8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4" id="84"/>
          <p:cNvSpPr/>
          <p:nvPr/>
        </p:nvSpPr>
        <p:spPr>
          <a:xfrm flipH="false" flipV="false" rot="0">
            <a:off x="9006178" y="7035588"/>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5" id="85"/>
          <p:cNvSpPr/>
          <p:nvPr/>
        </p:nvSpPr>
        <p:spPr>
          <a:xfrm flipH="true" flipV="true">
            <a:off x="9320452" y="6342837"/>
            <a:ext cx="2260089" cy="4138668"/>
          </a:xfrm>
          <a:prstGeom prst="line">
            <a:avLst/>
          </a:prstGeom>
          <a:ln cap="flat" w="38100">
            <a:solidFill>
              <a:srgbClr val="18072B"/>
            </a:solidFill>
            <a:prstDash val="solid"/>
            <a:headEnd type="none" len="sm" w="sm"/>
            <a:tailEnd type="none" len="sm" w="sm"/>
          </a:ln>
        </p:spPr>
      </p:sp>
      <p:sp>
        <p:nvSpPr>
          <p:cNvPr name="TextBox 86" id="86"/>
          <p:cNvSpPr txBox="true"/>
          <p:nvPr/>
        </p:nvSpPr>
        <p:spPr>
          <a:xfrm rot="0">
            <a:off x="7408814" y="8218183"/>
            <a:ext cx="987319"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LOF</a:t>
            </a:r>
          </a:p>
        </p:txBody>
      </p:sp>
      <p:sp>
        <p:nvSpPr>
          <p:cNvPr name="TextBox 87" id="87"/>
          <p:cNvSpPr txBox="true"/>
          <p:nvPr/>
        </p:nvSpPr>
        <p:spPr>
          <a:xfrm rot="0">
            <a:off x="8262546" y="8101557"/>
            <a:ext cx="2085192" cy="651891"/>
          </a:xfrm>
          <a:prstGeom prst="rect">
            <a:avLst/>
          </a:prstGeom>
        </p:spPr>
        <p:txBody>
          <a:bodyPr anchor="t" rtlCol="false" tIns="0" lIns="0" bIns="0" rIns="0">
            <a:spAutoFit/>
          </a:bodyPr>
          <a:lstStyle/>
          <a:p>
            <a:pPr algn="ctr" marL="0" indent="0" lvl="0">
              <a:lnSpc>
                <a:spcPts val="2562"/>
              </a:lnSpc>
              <a:spcBef>
                <a:spcPct val="0"/>
              </a:spcBef>
            </a:pPr>
            <a:r>
              <a:rPr lang="en-US" sz="2100">
                <a:solidFill>
                  <a:srgbClr val="000000"/>
                </a:solidFill>
                <a:latin typeface="TT Chocolates Bold"/>
              </a:rPr>
              <a:t>Data Preprocessing</a:t>
            </a:r>
          </a:p>
        </p:txBody>
      </p:sp>
      <p:sp>
        <p:nvSpPr>
          <p:cNvPr name="TextBox 88" id="88"/>
          <p:cNvSpPr txBox="true"/>
          <p:nvPr/>
        </p:nvSpPr>
        <p:spPr>
          <a:xfrm rot="0">
            <a:off x="9596626" y="8101557"/>
            <a:ext cx="2624141" cy="651891"/>
          </a:xfrm>
          <a:prstGeom prst="rect">
            <a:avLst/>
          </a:prstGeom>
        </p:spPr>
        <p:txBody>
          <a:bodyPr anchor="t" rtlCol="false" tIns="0" lIns="0" bIns="0" rIns="0">
            <a:spAutoFit/>
          </a:bodyPr>
          <a:lstStyle/>
          <a:p>
            <a:pPr algn="ctr">
              <a:lnSpc>
                <a:spcPts val="2562"/>
              </a:lnSpc>
            </a:pPr>
            <a:r>
              <a:rPr lang="en-US" sz="2100">
                <a:solidFill>
                  <a:srgbClr val="000000"/>
                </a:solidFill>
                <a:latin typeface="TT Chocolates Bold"/>
              </a:rPr>
              <a:t>Model </a:t>
            </a:r>
          </a:p>
          <a:p>
            <a:pPr algn="ctr" marL="0" indent="0" lvl="0">
              <a:lnSpc>
                <a:spcPts val="2562"/>
              </a:lnSpc>
              <a:spcBef>
                <a:spcPct val="0"/>
              </a:spcBef>
            </a:pPr>
            <a:r>
              <a:rPr lang="en-US" sz="2100">
                <a:solidFill>
                  <a:srgbClr val="000000"/>
                </a:solidFill>
                <a:latin typeface="TT Chocolates Bold"/>
              </a:rPr>
              <a:t>Application</a:t>
            </a:r>
          </a:p>
        </p:txBody>
      </p:sp>
      <p:grpSp>
        <p:nvGrpSpPr>
          <p:cNvPr name="Group 89" id="89"/>
          <p:cNvGrpSpPr/>
          <p:nvPr/>
        </p:nvGrpSpPr>
        <p:grpSpPr>
          <a:xfrm rot="0">
            <a:off x="12882198" y="1299079"/>
            <a:ext cx="1029992" cy="1029992"/>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1" id="91"/>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92" id="92"/>
          <p:cNvGrpSpPr/>
          <p:nvPr/>
        </p:nvGrpSpPr>
        <p:grpSpPr>
          <a:xfrm rot="0">
            <a:off x="12938981" y="2529474"/>
            <a:ext cx="1029992" cy="1029992"/>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4" id="94"/>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95" id="95"/>
          <p:cNvGrpSpPr/>
          <p:nvPr/>
        </p:nvGrpSpPr>
        <p:grpSpPr>
          <a:xfrm rot="0">
            <a:off x="12987878" y="3869733"/>
            <a:ext cx="1029992" cy="1029992"/>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7" id="97"/>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sp>
        <p:nvSpPr>
          <p:cNvPr name="TextBox 98" id="98"/>
          <p:cNvSpPr txBox="true"/>
          <p:nvPr/>
        </p:nvSpPr>
        <p:spPr>
          <a:xfrm rot="0">
            <a:off x="13661976" y="2711535"/>
            <a:ext cx="2444647" cy="765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Logistic Regression</a:t>
            </a:r>
          </a:p>
        </p:txBody>
      </p:sp>
      <p:sp>
        <p:nvSpPr>
          <p:cNvPr name="TextBox 99" id="99"/>
          <p:cNvSpPr txBox="true"/>
          <p:nvPr/>
        </p:nvSpPr>
        <p:spPr>
          <a:xfrm rot="0">
            <a:off x="13558128" y="4188116"/>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SVM</a:t>
            </a:r>
          </a:p>
        </p:txBody>
      </p:sp>
      <p:sp>
        <p:nvSpPr>
          <p:cNvPr name="Freeform 100" id="100"/>
          <p:cNvSpPr/>
          <p:nvPr/>
        </p:nvSpPr>
        <p:spPr>
          <a:xfrm flipH="false" flipV="false" rot="0">
            <a:off x="13099914" y="1409221"/>
            <a:ext cx="708125" cy="809706"/>
          </a:xfrm>
          <a:custGeom>
            <a:avLst/>
            <a:gdLst/>
            <a:ahLst/>
            <a:cxnLst/>
            <a:rect r="r" b="b" t="t" l="l"/>
            <a:pathLst>
              <a:path h="809706" w="708125">
                <a:moveTo>
                  <a:pt x="0" y="0"/>
                </a:moveTo>
                <a:lnTo>
                  <a:pt x="708125" y="0"/>
                </a:lnTo>
                <a:lnTo>
                  <a:pt x="708125" y="809707"/>
                </a:lnTo>
                <a:lnTo>
                  <a:pt x="0" y="8097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1" id="101"/>
          <p:cNvSpPr/>
          <p:nvPr/>
        </p:nvSpPr>
        <p:spPr>
          <a:xfrm flipH="false" flipV="false" rot="0">
            <a:off x="13148531" y="2639617"/>
            <a:ext cx="708125" cy="809706"/>
          </a:xfrm>
          <a:custGeom>
            <a:avLst/>
            <a:gdLst/>
            <a:ahLst/>
            <a:cxnLst/>
            <a:rect r="r" b="b" t="t" l="l"/>
            <a:pathLst>
              <a:path h="809706" w="708125">
                <a:moveTo>
                  <a:pt x="0" y="0"/>
                </a:moveTo>
                <a:lnTo>
                  <a:pt x="708124" y="0"/>
                </a:lnTo>
                <a:lnTo>
                  <a:pt x="708124" y="809706"/>
                </a:lnTo>
                <a:lnTo>
                  <a:pt x="0" y="809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2" id="102"/>
          <p:cNvSpPr/>
          <p:nvPr/>
        </p:nvSpPr>
        <p:spPr>
          <a:xfrm flipH="false" flipV="false" rot="0">
            <a:off x="13204065" y="3971514"/>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3" id="103"/>
          <p:cNvGrpSpPr/>
          <p:nvPr/>
        </p:nvGrpSpPr>
        <p:grpSpPr>
          <a:xfrm rot="0">
            <a:off x="12987878" y="5707138"/>
            <a:ext cx="1029992" cy="1029992"/>
            <a:chOff x="0" y="0"/>
            <a:chExt cx="812800" cy="812800"/>
          </a:xfrm>
        </p:grpSpPr>
        <p:sp>
          <p:nvSpPr>
            <p:cNvPr name="Freeform 104" id="10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5" id="105"/>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106" id="106"/>
          <p:cNvGrpSpPr/>
          <p:nvPr/>
        </p:nvGrpSpPr>
        <p:grpSpPr>
          <a:xfrm rot="0">
            <a:off x="12987878" y="6946769"/>
            <a:ext cx="1029992" cy="1029992"/>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8" id="108"/>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grpSp>
        <p:nvGrpSpPr>
          <p:cNvPr name="Group 109" id="109"/>
          <p:cNvGrpSpPr/>
          <p:nvPr/>
        </p:nvGrpSpPr>
        <p:grpSpPr>
          <a:xfrm rot="0">
            <a:off x="12987878" y="8415033"/>
            <a:ext cx="1029992" cy="1029992"/>
            <a:chOff x="0" y="0"/>
            <a:chExt cx="812800" cy="812800"/>
          </a:xfrm>
        </p:grpSpPr>
        <p:sp>
          <p:nvSpPr>
            <p:cNvPr name="Freeform 110" id="1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11" id="111"/>
            <p:cNvSpPr txBox="true"/>
            <p:nvPr/>
          </p:nvSpPr>
          <p:spPr>
            <a:xfrm>
              <a:off x="76200" y="66675"/>
              <a:ext cx="660400" cy="669925"/>
            </a:xfrm>
            <a:prstGeom prst="rect">
              <a:avLst/>
            </a:prstGeom>
          </p:spPr>
          <p:txBody>
            <a:bodyPr anchor="ctr" rtlCol="false" tIns="50800" lIns="50800" bIns="50800" rIns="50800"/>
            <a:lstStyle/>
            <a:p>
              <a:pPr algn="ctr">
                <a:lnSpc>
                  <a:spcPts val="3049"/>
                </a:lnSpc>
              </a:pPr>
            </a:p>
          </p:txBody>
        </p:sp>
      </p:grpSp>
      <p:sp>
        <p:nvSpPr>
          <p:cNvPr name="TextBox 112" id="112"/>
          <p:cNvSpPr txBox="true"/>
          <p:nvPr/>
        </p:nvSpPr>
        <p:spPr>
          <a:xfrm rot="0">
            <a:off x="13872798" y="6051070"/>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Naive Bayes</a:t>
            </a:r>
          </a:p>
        </p:txBody>
      </p:sp>
      <p:sp>
        <p:nvSpPr>
          <p:cNvPr name="TextBox 113" id="113"/>
          <p:cNvSpPr txBox="true"/>
          <p:nvPr/>
        </p:nvSpPr>
        <p:spPr>
          <a:xfrm rot="0">
            <a:off x="13890576" y="7149056"/>
            <a:ext cx="2444647" cy="765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Logistic Regression</a:t>
            </a:r>
          </a:p>
        </p:txBody>
      </p:sp>
      <p:sp>
        <p:nvSpPr>
          <p:cNvPr name="TextBox 114" id="114"/>
          <p:cNvSpPr txBox="true"/>
          <p:nvPr/>
        </p:nvSpPr>
        <p:spPr>
          <a:xfrm rot="0">
            <a:off x="13808039" y="8719710"/>
            <a:ext cx="2444647" cy="384175"/>
          </a:xfrm>
          <a:prstGeom prst="rect">
            <a:avLst/>
          </a:prstGeom>
        </p:spPr>
        <p:txBody>
          <a:bodyPr anchor="t" rtlCol="false" tIns="0" lIns="0" bIns="0" rIns="0">
            <a:spAutoFit/>
          </a:bodyPr>
          <a:lstStyle/>
          <a:p>
            <a:pPr algn="ctr" marL="0" indent="0" lvl="0">
              <a:lnSpc>
                <a:spcPts val="3049"/>
              </a:lnSpc>
              <a:spcBef>
                <a:spcPct val="0"/>
              </a:spcBef>
            </a:pPr>
            <a:r>
              <a:rPr lang="en-US" sz="2499">
                <a:solidFill>
                  <a:srgbClr val="000000"/>
                </a:solidFill>
                <a:latin typeface="TT Chocolates Bold"/>
              </a:rPr>
              <a:t>SVM</a:t>
            </a:r>
          </a:p>
        </p:txBody>
      </p:sp>
      <p:sp>
        <p:nvSpPr>
          <p:cNvPr name="Freeform 115" id="115"/>
          <p:cNvSpPr/>
          <p:nvPr/>
        </p:nvSpPr>
        <p:spPr>
          <a:xfrm flipH="false" flipV="false" rot="0">
            <a:off x="13164673" y="5779181"/>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6" id="116"/>
          <p:cNvSpPr/>
          <p:nvPr/>
        </p:nvSpPr>
        <p:spPr>
          <a:xfrm flipH="false" flipV="false" rot="0">
            <a:off x="13182451" y="7078235"/>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7" id="117"/>
          <p:cNvSpPr/>
          <p:nvPr/>
        </p:nvSpPr>
        <p:spPr>
          <a:xfrm flipH="false" flipV="false" rot="0">
            <a:off x="13164673" y="8525176"/>
            <a:ext cx="708125" cy="809706"/>
          </a:xfrm>
          <a:custGeom>
            <a:avLst/>
            <a:gdLst/>
            <a:ahLst/>
            <a:cxnLst/>
            <a:rect r="r" b="b" t="t" l="l"/>
            <a:pathLst>
              <a:path h="809706" w="708125">
                <a:moveTo>
                  <a:pt x="0" y="0"/>
                </a:moveTo>
                <a:lnTo>
                  <a:pt x="708125" y="0"/>
                </a:lnTo>
                <a:lnTo>
                  <a:pt x="708125" y="809706"/>
                </a:lnTo>
                <a:lnTo>
                  <a:pt x="0" y="809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8" id="118"/>
          <p:cNvSpPr/>
          <p:nvPr/>
        </p:nvSpPr>
        <p:spPr>
          <a:xfrm flipH="false" flipV="false" rot="0">
            <a:off x="5662484" y="3759767"/>
            <a:ext cx="590448" cy="852353"/>
          </a:xfrm>
          <a:custGeom>
            <a:avLst/>
            <a:gdLst/>
            <a:ahLst/>
            <a:cxnLst/>
            <a:rect r="r" b="b" t="t" l="l"/>
            <a:pathLst>
              <a:path h="852353" w="590448">
                <a:moveTo>
                  <a:pt x="0" y="0"/>
                </a:moveTo>
                <a:lnTo>
                  <a:pt x="590448" y="0"/>
                </a:lnTo>
                <a:lnTo>
                  <a:pt x="590448" y="852353"/>
                </a:lnTo>
                <a:lnTo>
                  <a:pt x="0" y="852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and Methodologies</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grpSp>
        <p:nvGrpSpPr>
          <p:cNvPr name="Group 6" id="6"/>
          <p:cNvGrpSpPr/>
          <p:nvPr/>
        </p:nvGrpSpPr>
        <p:grpSpPr>
          <a:xfrm rot="0">
            <a:off x="1028700" y="3865257"/>
            <a:ext cx="5050676" cy="4647119"/>
            <a:chOff x="0" y="0"/>
            <a:chExt cx="1842500" cy="1695282"/>
          </a:xfrm>
        </p:grpSpPr>
        <p:sp>
          <p:nvSpPr>
            <p:cNvPr name="Freeform 7" id="7"/>
            <p:cNvSpPr/>
            <p:nvPr/>
          </p:nvSpPr>
          <p:spPr>
            <a:xfrm flipH="false" flipV="false" rot="0">
              <a:off x="0" y="0"/>
              <a:ext cx="1842500" cy="1695282"/>
            </a:xfrm>
            <a:custGeom>
              <a:avLst/>
              <a:gdLst/>
              <a:ahLst/>
              <a:cxnLst/>
              <a:rect r="r" b="b" t="t" l="l"/>
              <a:pathLst>
                <a:path h="1695282" w="1842500">
                  <a:moveTo>
                    <a:pt x="1718040" y="1695282"/>
                  </a:moveTo>
                  <a:lnTo>
                    <a:pt x="124460" y="1695282"/>
                  </a:lnTo>
                  <a:cubicBezTo>
                    <a:pt x="55880" y="1695282"/>
                    <a:pt x="0" y="1639402"/>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FFFFFF"/>
            </a:solidFill>
          </p:spPr>
        </p:sp>
      </p:grpSp>
      <p:grpSp>
        <p:nvGrpSpPr>
          <p:cNvPr name="Group 8" id="8"/>
          <p:cNvGrpSpPr/>
          <p:nvPr/>
        </p:nvGrpSpPr>
        <p:grpSpPr>
          <a:xfrm rot="0">
            <a:off x="1637329" y="4323822"/>
            <a:ext cx="1333337" cy="1333337"/>
            <a:chOff x="0" y="0"/>
            <a:chExt cx="1777783" cy="1777783"/>
          </a:xfrm>
        </p:grpSpPr>
        <p:grpSp>
          <p:nvGrpSpPr>
            <p:cNvPr name="Group 9" id="9"/>
            <p:cNvGrpSpPr/>
            <p:nvPr/>
          </p:nvGrpSpPr>
          <p:grpSpPr>
            <a:xfrm rot="0">
              <a:off x="0" y="0"/>
              <a:ext cx="1777783" cy="177778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ACA9"/>
              </a:solidFill>
            </p:spPr>
          </p:sp>
        </p:grpSp>
        <p:sp>
          <p:nvSpPr>
            <p:cNvPr name="Freeform 11" id="11"/>
            <p:cNvSpPr/>
            <p:nvPr/>
          </p:nvSpPr>
          <p:spPr>
            <a:xfrm flipH="false" flipV="false" rot="0">
              <a:off x="512319" y="416026"/>
              <a:ext cx="753146" cy="945731"/>
            </a:xfrm>
            <a:custGeom>
              <a:avLst/>
              <a:gdLst/>
              <a:ahLst/>
              <a:cxnLst/>
              <a:rect r="r" b="b" t="t" l="l"/>
              <a:pathLst>
                <a:path h="945731" w="753146">
                  <a:moveTo>
                    <a:pt x="0" y="0"/>
                  </a:moveTo>
                  <a:lnTo>
                    <a:pt x="753146" y="0"/>
                  </a:lnTo>
                  <a:lnTo>
                    <a:pt x="753146" y="945731"/>
                  </a:lnTo>
                  <a:lnTo>
                    <a:pt x="0" y="945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2" id="12"/>
          <p:cNvGrpSpPr/>
          <p:nvPr/>
        </p:nvGrpSpPr>
        <p:grpSpPr>
          <a:xfrm rot="0">
            <a:off x="1637329" y="6357686"/>
            <a:ext cx="3828809" cy="1479370"/>
            <a:chOff x="0" y="0"/>
            <a:chExt cx="5105078" cy="1972493"/>
          </a:xfrm>
        </p:grpSpPr>
        <p:sp>
          <p:nvSpPr>
            <p:cNvPr name="TextBox 13" id="13"/>
            <p:cNvSpPr txBox="true"/>
            <p:nvPr/>
          </p:nvSpPr>
          <p:spPr>
            <a:xfrm rot="0">
              <a:off x="0" y="0"/>
              <a:ext cx="5105078" cy="1219200"/>
            </a:xfrm>
            <a:prstGeom prst="rect">
              <a:avLst/>
            </a:prstGeom>
          </p:spPr>
          <p:txBody>
            <a:bodyPr anchor="t" rtlCol="false" tIns="0" lIns="0" bIns="0" rIns="0">
              <a:spAutoFit/>
            </a:bodyPr>
            <a:lstStyle/>
            <a:p>
              <a:pPr marL="0" indent="0" lvl="0">
                <a:lnSpc>
                  <a:spcPts val="3600"/>
                </a:lnSpc>
                <a:spcBef>
                  <a:spcPct val="0"/>
                </a:spcBef>
              </a:pPr>
              <a:r>
                <a:rPr lang="en-US" sz="3000">
                  <a:solidFill>
                    <a:srgbClr val="203850"/>
                  </a:solidFill>
                  <a:latin typeface="Muli Bold"/>
                </a:rPr>
                <a:t>Naive Bayes Classifier</a:t>
              </a:r>
            </a:p>
          </p:txBody>
        </p:sp>
        <p:sp>
          <p:nvSpPr>
            <p:cNvPr name="TextBox 14" id="14"/>
            <p:cNvSpPr txBox="true"/>
            <p:nvPr/>
          </p:nvSpPr>
          <p:spPr>
            <a:xfrm rot="0">
              <a:off x="0" y="1488200"/>
              <a:ext cx="5105078" cy="484293"/>
            </a:xfrm>
            <a:prstGeom prst="rect">
              <a:avLst/>
            </a:prstGeom>
          </p:spPr>
          <p:txBody>
            <a:bodyPr anchor="t" rtlCol="false" tIns="0" lIns="0" bIns="0" rIns="0">
              <a:spAutoFit/>
            </a:bodyPr>
            <a:lstStyle/>
            <a:p>
              <a:pPr>
                <a:lnSpc>
                  <a:spcPts val="3079"/>
                </a:lnSpc>
              </a:pPr>
            </a:p>
          </p:txBody>
        </p:sp>
      </p:grpSp>
      <p:grpSp>
        <p:nvGrpSpPr>
          <p:cNvPr name="Group 15" id="15"/>
          <p:cNvGrpSpPr/>
          <p:nvPr/>
        </p:nvGrpSpPr>
        <p:grpSpPr>
          <a:xfrm rot="0">
            <a:off x="6618662" y="3865257"/>
            <a:ext cx="5050676" cy="4647119"/>
            <a:chOff x="0" y="0"/>
            <a:chExt cx="1842500" cy="1695282"/>
          </a:xfrm>
        </p:grpSpPr>
        <p:sp>
          <p:nvSpPr>
            <p:cNvPr name="Freeform 16" id="16"/>
            <p:cNvSpPr/>
            <p:nvPr/>
          </p:nvSpPr>
          <p:spPr>
            <a:xfrm flipH="false" flipV="false" rot="0">
              <a:off x="0" y="0"/>
              <a:ext cx="1842500" cy="1695282"/>
            </a:xfrm>
            <a:custGeom>
              <a:avLst/>
              <a:gdLst/>
              <a:ahLst/>
              <a:cxnLst/>
              <a:rect r="r" b="b" t="t" l="l"/>
              <a:pathLst>
                <a:path h="1695282" w="1842500">
                  <a:moveTo>
                    <a:pt x="1718040" y="1695282"/>
                  </a:moveTo>
                  <a:lnTo>
                    <a:pt x="124460" y="1695282"/>
                  </a:lnTo>
                  <a:cubicBezTo>
                    <a:pt x="55880" y="1695282"/>
                    <a:pt x="0" y="1639402"/>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FFFFFF"/>
            </a:solidFill>
          </p:spPr>
        </p:sp>
      </p:grpSp>
      <p:grpSp>
        <p:nvGrpSpPr>
          <p:cNvPr name="Group 17" id="17"/>
          <p:cNvGrpSpPr/>
          <p:nvPr/>
        </p:nvGrpSpPr>
        <p:grpSpPr>
          <a:xfrm rot="0">
            <a:off x="7227291" y="6357686"/>
            <a:ext cx="3824862" cy="1479370"/>
            <a:chOff x="0" y="0"/>
            <a:chExt cx="5099817" cy="1972493"/>
          </a:xfrm>
        </p:grpSpPr>
        <p:sp>
          <p:nvSpPr>
            <p:cNvPr name="TextBox 18" id="18"/>
            <p:cNvSpPr txBox="true"/>
            <p:nvPr/>
          </p:nvSpPr>
          <p:spPr>
            <a:xfrm rot="0">
              <a:off x="0" y="0"/>
              <a:ext cx="5099817" cy="1219200"/>
            </a:xfrm>
            <a:prstGeom prst="rect">
              <a:avLst/>
            </a:prstGeom>
          </p:spPr>
          <p:txBody>
            <a:bodyPr anchor="t" rtlCol="false" tIns="0" lIns="0" bIns="0" rIns="0">
              <a:spAutoFit/>
            </a:bodyPr>
            <a:lstStyle/>
            <a:p>
              <a:pPr marL="0" indent="0" lvl="0">
                <a:lnSpc>
                  <a:spcPts val="3600"/>
                </a:lnSpc>
                <a:spcBef>
                  <a:spcPct val="0"/>
                </a:spcBef>
              </a:pPr>
              <a:r>
                <a:rPr lang="en-US" sz="3000">
                  <a:solidFill>
                    <a:srgbClr val="203850"/>
                  </a:solidFill>
                  <a:latin typeface="Muli Bold"/>
                </a:rPr>
                <a:t>Logistic Regression Classifier</a:t>
              </a:r>
            </a:p>
          </p:txBody>
        </p:sp>
        <p:sp>
          <p:nvSpPr>
            <p:cNvPr name="TextBox 19" id="19"/>
            <p:cNvSpPr txBox="true"/>
            <p:nvPr/>
          </p:nvSpPr>
          <p:spPr>
            <a:xfrm rot="0">
              <a:off x="0" y="1488200"/>
              <a:ext cx="5099817" cy="484293"/>
            </a:xfrm>
            <a:prstGeom prst="rect">
              <a:avLst/>
            </a:prstGeom>
          </p:spPr>
          <p:txBody>
            <a:bodyPr anchor="t" rtlCol="false" tIns="0" lIns="0" bIns="0" rIns="0">
              <a:spAutoFit/>
            </a:bodyPr>
            <a:lstStyle/>
            <a:p>
              <a:pPr>
                <a:lnSpc>
                  <a:spcPts val="3079"/>
                </a:lnSpc>
              </a:pPr>
            </a:p>
          </p:txBody>
        </p:sp>
      </p:grpSp>
      <p:grpSp>
        <p:nvGrpSpPr>
          <p:cNvPr name="Group 20" id="20"/>
          <p:cNvGrpSpPr/>
          <p:nvPr/>
        </p:nvGrpSpPr>
        <p:grpSpPr>
          <a:xfrm rot="0">
            <a:off x="12208624" y="3865257"/>
            <a:ext cx="5050676" cy="4647119"/>
            <a:chOff x="0" y="0"/>
            <a:chExt cx="1842500" cy="1695282"/>
          </a:xfrm>
        </p:grpSpPr>
        <p:sp>
          <p:nvSpPr>
            <p:cNvPr name="Freeform 21" id="21"/>
            <p:cNvSpPr/>
            <p:nvPr/>
          </p:nvSpPr>
          <p:spPr>
            <a:xfrm flipH="false" flipV="false" rot="0">
              <a:off x="0" y="0"/>
              <a:ext cx="1842500" cy="1695282"/>
            </a:xfrm>
            <a:custGeom>
              <a:avLst/>
              <a:gdLst/>
              <a:ahLst/>
              <a:cxnLst/>
              <a:rect r="r" b="b" t="t" l="l"/>
              <a:pathLst>
                <a:path h="1695282" w="1842500">
                  <a:moveTo>
                    <a:pt x="1718040" y="1695282"/>
                  </a:moveTo>
                  <a:lnTo>
                    <a:pt x="124460" y="1695282"/>
                  </a:lnTo>
                  <a:cubicBezTo>
                    <a:pt x="55880" y="1695282"/>
                    <a:pt x="0" y="1639402"/>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FFFFFF"/>
            </a:solidFill>
          </p:spPr>
        </p:sp>
      </p:grpSp>
      <p:grpSp>
        <p:nvGrpSpPr>
          <p:cNvPr name="Group 22" id="22"/>
          <p:cNvGrpSpPr/>
          <p:nvPr/>
        </p:nvGrpSpPr>
        <p:grpSpPr>
          <a:xfrm rot="0">
            <a:off x="12813465" y="6188817"/>
            <a:ext cx="3840995" cy="1479370"/>
            <a:chOff x="0" y="0"/>
            <a:chExt cx="5121326" cy="1972493"/>
          </a:xfrm>
        </p:grpSpPr>
        <p:sp>
          <p:nvSpPr>
            <p:cNvPr name="TextBox 23" id="23"/>
            <p:cNvSpPr txBox="true"/>
            <p:nvPr/>
          </p:nvSpPr>
          <p:spPr>
            <a:xfrm rot="0">
              <a:off x="0" y="0"/>
              <a:ext cx="5121326" cy="1219200"/>
            </a:xfrm>
            <a:prstGeom prst="rect">
              <a:avLst/>
            </a:prstGeom>
          </p:spPr>
          <p:txBody>
            <a:bodyPr anchor="t" rtlCol="false" tIns="0" lIns="0" bIns="0" rIns="0">
              <a:spAutoFit/>
            </a:bodyPr>
            <a:lstStyle/>
            <a:p>
              <a:pPr marL="0" indent="0" lvl="0">
                <a:lnSpc>
                  <a:spcPts val="3600"/>
                </a:lnSpc>
                <a:spcBef>
                  <a:spcPct val="0"/>
                </a:spcBef>
              </a:pPr>
              <a:r>
                <a:rPr lang="en-US" sz="3000">
                  <a:solidFill>
                    <a:srgbClr val="203850"/>
                  </a:solidFill>
                  <a:latin typeface="Muli Bold"/>
                </a:rPr>
                <a:t>Support Vector Machine</a:t>
              </a:r>
            </a:p>
          </p:txBody>
        </p:sp>
        <p:sp>
          <p:nvSpPr>
            <p:cNvPr name="TextBox 24" id="24"/>
            <p:cNvSpPr txBox="true"/>
            <p:nvPr/>
          </p:nvSpPr>
          <p:spPr>
            <a:xfrm rot="0">
              <a:off x="0" y="1488200"/>
              <a:ext cx="5121326" cy="484293"/>
            </a:xfrm>
            <a:prstGeom prst="rect">
              <a:avLst/>
            </a:prstGeom>
          </p:spPr>
          <p:txBody>
            <a:bodyPr anchor="t" rtlCol="false" tIns="0" lIns="0" bIns="0" rIns="0">
              <a:spAutoFit/>
            </a:bodyPr>
            <a:lstStyle/>
            <a:p>
              <a:pPr>
                <a:lnSpc>
                  <a:spcPts val="3079"/>
                </a:lnSpc>
              </a:pPr>
            </a:p>
          </p:txBody>
        </p:sp>
      </p:grpSp>
      <p:sp>
        <p:nvSpPr>
          <p:cNvPr name="TextBox 25" id="25"/>
          <p:cNvSpPr txBox="true"/>
          <p:nvPr/>
        </p:nvSpPr>
        <p:spPr>
          <a:xfrm rot="0">
            <a:off x="1028700" y="2562913"/>
            <a:ext cx="10640638" cy="1133475"/>
          </a:xfrm>
          <a:prstGeom prst="rect">
            <a:avLst/>
          </a:prstGeom>
        </p:spPr>
        <p:txBody>
          <a:bodyPr anchor="t" rtlCol="false" tIns="0" lIns="0" bIns="0" rIns="0">
            <a:spAutoFit/>
          </a:bodyPr>
          <a:lstStyle/>
          <a:p>
            <a:pPr>
              <a:lnSpc>
                <a:spcPts val="8999"/>
              </a:lnSpc>
            </a:pPr>
            <a:r>
              <a:rPr lang="en-US" sz="7499" spc="-149">
                <a:solidFill>
                  <a:srgbClr val="56595A"/>
                </a:solidFill>
                <a:latin typeface="Muli Bold"/>
              </a:rPr>
              <a:t>Classification Problem</a:t>
            </a:r>
          </a:p>
        </p:txBody>
      </p:sp>
      <p:grpSp>
        <p:nvGrpSpPr>
          <p:cNvPr name="Group 26" id="26"/>
          <p:cNvGrpSpPr/>
          <p:nvPr/>
        </p:nvGrpSpPr>
        <p:grpSpPr>
          <a:xfrm rot="0">
            <a:off x="7227291" y="4226815"/>
            <a:ext cx="1333337" cy="1333337"/>
            <a:chOff x="0" y="0"/>
            <a:chExt cx="1777783" cy="1777783"/>
          </a:xfrm>
        </p:grpSpPr>
        <p:grpSp>
          <p:nvGrpSpPr>
            <p:cNvPr name="Group 27" id="27"/>
            <p:cNvGrpSpPr/>
            <p:nvPr/>
          </p:nvGrpSpPr>
          <p:grpSpPr>
            <a:xfrm rot="0">
              <a:off x="0" y="0"/>
              <a:ext cx="1777783" cy="1777783"/>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ACA9"/>
              </a:solidFill>
            </p:spPr>
          </p:sp>
        </p:grpSp>
        <p:sp>
          <p:nvSpPr>
            <p:cNvPr name="Freeform 29" id="29"/>
            <p:cNvSpPr/>
            <p:nvPr/>
          </p:nvSpPr>
          <p:spPr>
            <a:xfrm flipH="false" flipV="false" rot="0">
              <a:off x="512319" y="416026"/>
              <a:ext cx="753146" cy="945731"/>
            </a:xfrm>
            <a:custGeom>
              <a:avLst/>
              <a:gdLst/>
              <a:ahLst/>
              <a:cxnLst/>
              <a:rect r="r" b="b" t="t" l="l"/>
              <a:pathLst>
                <a:path h="945731" w="753146">
                  <a:moveTo>
                    <a:pt x="0" y="0"/>
                  </a:moveTo>
                  <a:lnTo>
                    <a:pt x="753146" y="0"/>
                  </a:lnTo>
                  <a:lnTo>
                    <a:pt x="753146" y="945731"/>
                  </a:lnTo>
                  <a:lnTo>
                    <a:pt x="0" y="945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30" id="30"/>
          <p:cNvGrpSpPr/>
          <p:nvPr/>
        </p:nvGrpSpPr>
        <p:grpSpPr>
          <a:xfrm rot="0">
            <a:off x="12821863" y="4226815"/>
            <a:ext cx="1333337" cy="1333337"/>
            <a:chOff x="0" y="0"/>
            <a:chExt cx="1777783" cy="1777783"/>
          </a:xfrm>
        </p:grpSpPr>
        <p:grpSp>
          <p:nvGrpSpPr>
            <p:cNvPr name="Group 31" id="31"/>
            <p:cNvGrpSpPr/>
            <p:nvPr/>
          </p:nvGrpSpPr>
          <p:grpSpPr>
            <a:xfrm rot="0">
              <a:off x="0" y="0"/>
              <a:ext cx="1777783" cy="1777783"/>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ACA9"/>
              </a:solidFill>
            </p:spPr>
          </p:sp>
        </p:grpSp>
        <p:sp>
          <p:nvSpPr>
            <p:cNvPr name="Freeform 33" id="33"/>
            <p:cNvSpPr/>
            <p:nvPr/>
          </p:nvSpPr>
          <p:spPr>
            <a:xfrm flipH="false" flipV="false" rot="0">
              <a:off x="512319" y="416026"/>
              <a:ext cx="753146" cy="945731"/>
            </a:xfrm>
            <a:custGeom>
              <a:avLst/>
              <a:gdLst/>
              <a:ahLst/>
              <a:cxnLst/>
              <a:rect r="r" b="b" t="t" l="l"/>
              <a:pathLst>
                <a:path h="945731" w="753146">
                  <a:moveTo>
                    <a:pt x="0" y="0"/>
                  </a:moveTo>
                  <a:lnTo>
                    <a:pt x="753146" y="0"/>
                  </a:lnTo>
                  <a:lnTo>
                    <a:pt x="753146" y="945731"/>
                  </a:lnTo>
                  <a:lnTo>
                    <a:pt x="0" y="945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and Methodologies</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grpSp>
        <p:nvGrpSpPr>
          <p:cNvPr name="Group 6" id="6"/>
          <p:cNvGrpSpPr/>
          <p:nvPr/>
        </p:nvGrpSpPr>
        <p:grpSpPr>
          <a:xfrm rot="0">
            <a:off x="4961591" y="6790185"/>
            <a:ext cx="1543050" cy="15430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8036018" y="4373876"/>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1015195" y="1953765"/>
            <a:ext cx="1543050" cy="15430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5" id="15"/>
          <p:cNvSpPr txBox="true"/>
          <p:nvPr/>
        </p:nvSpPr>
        <p:spPr>
          <a:xfrm rot="0">
            <a:off x="6791015" y="6964493"/>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One Hot Encoding + PCA</a:t>
            </a:r>
          </a:p>
        </p:txBody>
      </p:sp>
      <p:sp>
        <p:nvSpPr>
          <p:cNvPr name="TextBox 16" id="16"/>
          <p:cNvSpPr txBox="true"/>
          <p:nvPr/>
        </p:nvSpPr>
        <p:spPr>
          <a:xfrm rot="0">
            <a:off x="9865443" y="4548184"/>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One Hot Encoding</a:t>
            </a:r>
          </a:p>
        </p:txBody>
      </p:sp>
      <p:sp>
        <p:nvSpPr>
          <p:cNvPr name="TextBox 17" id="17"/>
          <p:cNvSpPr txBox="true"/>
          <p:nvPr/>
        </p:nvSpPr>
        <p:spPr>
          <a:xfrm rot="0">
            <a:off x="12844620" y="2128072"/>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Standard Data</a:t>
            </a:r>
          </a:p>
        </p:txBody>
      </p:sp>
      <p:sp>
        <p:nvSpPr>
          <p:cNvPr name="TextBox 18" id="18"/>
          <p:cNvSpPr txBox="true"/>
          <p:nvPr/>
        </p:nvSpPr>
        <p:spPr>
          <a:xfrm rot="0">
            <a:off x="1028700" y="3126395"/>
            <a:ext cx="8819365" cy="922274"/>
          </a:xfrm>
          <a:prstGeom prst="rect">
            <a:avLst/>
          </a:prstGeom>
        </p:spPr>
        <p:txBody>
          <a:bodyPr anchor="t" rtlCol="false" tIns="0" lIns="0" bIns="0" rIns="0">
            <a:spAutoFit/>
          </a:bodyPr>
          <a:lstStyle/>
          <a:p>
            <a:pPr>
              <a:lnSpc>
                <a:spcPts val="7167"/>
              </a:lnSpc>
            </a:pPr>
            <a:r>
              <a:rPr lang="en-US" sz="6399">
                <a:solidFill>
                  <a:srgbClr val="56595A"/>
                </a:solidFill>
                <a:latin typeface="Montserrat Medium"/>
              </a:rPr>
              <a:t>Data Processing</a:t>
            </a:r>
          </a:p>
        </p:txBody>
      </p:sp>
      <p:sp>
        <p:nvSpPr>
          <p:cNvPr name="TextBox 19" id="19"/>
          <p:cNvSpPr txBox="true"/>
          <p:nvPr/>
        </p:nvSpPr>
        <p:spPr>
          <a:xfrm rot="0">
            <a:off x="6791015" y="7523610"/>
            <a:ext cx="4414680" cy="109918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The One Hot Encoded data was used with PCA and the Models were applied.</a:t>
            </a:r>
          </a:p>
        </p:txBody>
      </p:sp>
      <p:sp>
        <p:nvSpPr>
          <p:cNvPr name="TextBox 20" id="20"/>
          <p:cNvSpPr txBox="true"/>
          <p:nvPr/>
        </p:nvSpPr>
        <p:spPr>
          <a:xfrm rot="0">
            <a:off x="9865443" y="5107301"/>
            <a:ext cx="4414680" cy="1470660"/>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The Original Label Based Features were converted to One Hot Encoding and the Models were applied.</a:t>
            </a:r>
          </a:p>
        </p:txBody>
      </p:sp>
      <p:sp>
        <p:nvSpPr>
          <p:cNvPr name="TextBox 21" id="21"/>
          <p:cNvSpPr txBox="true"/>
          <p:nvPr/>
        </p:nvSpPr>
        <p:spPr>
          <a:xfrm rot="0">
            <a:off x="12844620" y="2687190"/>
            <a:ext cx="4414680" cy="109918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The Original Data had Label Based Encoded Features and Models were applied.</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(Stats)</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grpSp>
        <p:nvGrpSpPr>
          <p:cNvPr name="Group 6" id="6"/>
          <p:cNvGrpSpPr/>
          <p:nvPr/>
        </p:nvGrpSpPr>
        <p:grpSpPr>
          <a:xfrm rot="0">
            <a:off x="11988746" y="1644840"/>
            <a:ext cx="6299254" cy="5513414"/>
            <a:chOff x="0" y="0"/>
            <a:chExt cx="8399005" cy="7351219"/>
          </a:xfrm>
        </p:grpSpPr>
        <p:sp>
          <p:nvSpPr>
            <p:cNvPr name="TextBox 7" id="7"/>
            <p:cNvSpPr txBox="true"/>
            <p:nvPr/>
          </p:nvSpPr>
          <p:spPr>
            <a:xfrm rot="0">
              <a:off x="3588486" y="-66675"/>
              <a:ext cx="462663" cy="393734"/>
            </a:xfrm>
            <a:prstGeom prst="rect">
              <a:avLst/>
            </a:prstGeom>
          </p:spPr>
          <p:txBody>
            <a:bodyPr anchor="t" rtlCol="false" tIns="0" lIns="0" bIns="0" rIns="0">
              <a:spAutoFit/>
            </a:bodyPr>
            <a:lstStyle/>
            <a:p>
              <a:pPr algn="l" marL="0" indent="0" lvl="0">
                <a:lnSpc>
                  <a:spcPts val="2296"/>
                </a:lnSpc>
                <a:spcBef>
                  <a:spcPct val="0"/>
                </a:spcBef>
              </a:pPr>
              <a:r>
                <a:rPr lang="en-US" sz="1640" strike="noStrike" u="none">
                  <a:solidFill>
                    <a:srgbClr val="291B25"/>
                  </a:solidFill>
                  <a:latin typeface="Agrandir Narrow"/>
                </a:rPr>
                <a:t>LOF</a:t>
              </a:r>
            </a:p>
          </p:txBody>
        </p:sp>
        <p:sp>
          <p:nvSpPr>
            <p:cNvPr name="TextBox 8" id="8"/>
            <p:cNvSpPr txBox="true"/>
            <p:nvPr/>
          </p:nvSpPr>
          <p:spPr>
            <a:xfrm rot="0">
              <a:off x="4476260" y="-66675"/>
              <a:ext cx="961637" cy="393734"/>
            </a:xfrm>
            <a:prstGeom prst="rect">
              <a:avLst/>
            </a:prstGeom>
          </p:spPr>
          <p:txBody>
            <a:bodyPr anchor="t" rtlCol="false" tIns="0" lIns="0" bIns="0" rIns="0">
              <a:spAutoFit/>
            </a:bodyPr>
            <a:lstStyle/>
            <a:p>
              <a:pPr algn="l" marL="0" indent="0" lvl="0">
                <a:lnSpc>
                  <a:spcPts val="2296"/>
                </a:lnSpc>
                <a:spcBef>
                  <a:spcPct val="0"/>
                </a:spcBef>
              </a:pPr>
              <a:r>
                <a:rPr lang="en-US" sz="1640" strike="noStrike" u="none">
                  <a:solidFill>
                    <a:srgbClr val="291B25"/>
                  </a:solidFill>
                  <a:latin typeface="Agrandir Narrow"/>
                </a:rPr>
                <a:t>Z-Score</a:t>
              </a:r>
            </a:p>
          </p:txBody>
        </p:sp>
        <p:grpSp>
          <p:nvGrpSpPr>
            <p:cNvPr name="Group 9" id="9"/>
            <p:cNvGrpSpPr>
              <a:grpSpLocks noChangeAspect="true"/>
            </p:cNvGrpSpPr>
            <p:nvPr/>
          </p:nvGrpSpPr>
          <p:grpSpPr>
            <a:xfrm rot="0">
              <a:off x="3418441" y="121018"/>
              <a:ext cx="972796" cy="85022"/>
              <a:chOff x="4850504" y="-674122"/>
              <a:chExt cx="1743710" cy="152400"/>
            </a:xfrm>
          </p:grpSpPr>
          <p:sp>
            <p:nvSpPr>
              <p:cNvPr name="Freeform 10" id="10"/>
              <p:cNvSpPr/>
              <p:nvPr/>
            </p:nvSpPr>
            <p:spPr>
              <a:xfrm flipH="false" flipV="false" rot="0">
                <a:off x="4850504" y="-674122"/>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291B25"/>
              </a:solidFill>
            </p:spPr>
          </p:sp>
          <p:sp>
            <p:nvSpPr>
              <p:cNvPr name="Freeform 11" id="11"/>
              <p:cNvSpPr/>
              <p:nvPr/>
            </p:nvSpPr>
            <p:spPr>
              <a:xfrm flipH="false" flipV="false" rot="0">
                <a:off x="6441814" y="-674122"/>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F3131"/>
              </a:solidFill>
            </p:spPr>
          </p:sp>
        </p:grpSp>
        <p:sp>
          <p:nvSpPr>
            <p:cNvPr name="TextBox 12" id="12"/>
            <p:cNvSpPr txBox="true"/>
            <p:nvPr/>
          </p:nvSpPr>
          <p:spPr>
            <a:xfrm rot="0">
              <a:off x="1583578" y="6957485"/>
              <a:ext cx="819845" cy="393734"/>
            </a:xfrm>
            <a:prstGeom prst="rect">
              <a:avLst/>
            </a:prstGeom>
          </p:spPr>
          <p:txBody>
            <a:bodyPr anchor="t" rtlCol="false" tIns="0" lIns="0" bIns="0" rIns="0">
              <a:spAutoFit/>
            </a:bodyPr>
            <a:lstStyle/>
            <a:p>
              <a:pPr algn="ctr" marL="0" indent="0" lvl="0">
                <a:lnSpc>
                  <a:spcPts val="2296"/>
                </a:lnSpc>
                <a:spcBef>
                  <a:spcPct val="0"/>
                </a:spcBef>
              </a:pPr>
              <a:r>
                <a:rPr lang="en-US" sz="1640" strike="noStrike" u="none">
                  <a:solidFill>
                    <a:srgbClr val="291B25"/>
                  </a:solidFill>
                  <a:latin typeface="Agrandir Narrow"/>
                </a:rPr>
                <a:t>Stand. </a:t>
              </a:r>
            </a:p>
          </p:txBody>
        </p:sp>
        <p:sp>
          <p:nvSpPr>
            <p:cNvPr name="TextBox 13" id="13"/>
            <p:cNvSpPr txBox="true"/>
            <p:nvPr/>
          </p:nvSpPr>
          <p:spPr>
            <a:xfrm rot="0">
              <a:off x="4066249" y="6957485"/>
              <a:ext cx="978907" cy="393734"/>
            </a:xfrm>
            <a:prstGeom prst="rect">
              <a:avLst/>
            </a:prstGeom>
          </p:spPr>
          <p:txBody>
            <a:bodyPr anchor="t" rtlCol="false" tIns="0" lIns="0" bIns="0" rIns="0">
              <a:spAutoFit/>
            </a:bodyPr>
            <a:lstStyle/>
            <a:p>
              <a:pPr algn="ctr" marL="0" indent="0" lvl="0">
                <a:lnSpc>
                  <a:spcPts val="2296"/>
                </a:lnSpc>
                <a:spcBef>
                  <a:spcPct val="0"/>
                </a:spcBef>
              </a:pPr>
              <a:r>
                <a:rPr lang="en-US" sz="1640" strike="noStrike" u="none">
                  <a:solidFill>
                    <a:srgbClr val="291B25"/>
                  </a:solidFill>
                  <a:latin typeface="Agrandir Narrow"/>
                </a:rPr>
                <a:t>One Hot</a:t>
              </a:r>
            </a:p>
          </p:txBody>
        </p:sp>
        <p:sp>
          <p:nvSpPr>
            <p:cNvPr name="TextBox 14" id="14"/>
            <p:cNvSpPr txBox="true"/>
            <p:nvPr/>
          </p:nvSpPr>
          <p:spPr>
            <a:xfrm rot="0">
              <a:off x="6859073" y="6957485"/>
              <a:ext cx="517662" cy="393734"/>
            </a:xfrm>
            <a:prstGeom prst="rect">
              <a:avLst/>
            </a:prstGeom>
          </p:spPr>
          <p:txBody>
            <a:bodyPr anchor="t" rtlCol="false" tIns="0" lIns="0" bIns="0" rIns="0">
              <a:spAutoFit/>
            </a:bodyPr>
            <a:lstStyle/>
            <a:p>
              <a:pPr algn="ctr" marL="0" indent="0" lvl="0">
                <a:lnSpc>
                  <a:spcPts val="2296"/>
                </a:lnSpc>
                <a:spcBef>
                  <a:spcPct val="0"/>
                </a:spcBef>
              </a:pPr>
              <a:r>
                <a:rPr lang="en-US" sz="1640" strike="noStrike" u="none">
                  <a:solidFill>
                    <a:srgbClr val="291B25"/>
                  </a:solidFill>
                  <a:latin typeface="Agrandir Narrow"/>
                </a:rPr>
                <a:t>PCA</a:t>
              </a:r>
            </a:p>
          </p:txBody>
        </p:sp>
        <p:grpSp>
          <p:nvGrpSpPr>
            <p:cNvPr name="Group 15" id="15"/>
            <p:cNvGrpSpPr>
              <a:grpSpLocks noChangeAspect="true"/>
            </p:cNvGrpSpPr>
            <p:nvPr/>
          </p:nvGrpSpPr>
          <p:grpSpPr>
            <a:xfrm rot="0">
              <a:off x="712399" y="497103"/>
              <a:ext cx="7686606" cy="6388203"/>
              <a:chOff x="0" y="0"/>
              <a:chExt cx="13778025" cy="11450675"/>
            </a:xfrm>
          </p:grpSpPr>
          <p:sp>
            <p:nvSpPr>
              <p:cNvPr name="Freeform 16" id="16"/>
              <p:cNvSpPr/>
              <p:nvPr/>
            </p:nvSpPr>
            <p:spPr>
              <a:xfrm flipH="false" flipV="false" rot="0">
                <a:off x="0" y="-6350"/>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24706"/>
                </a:srgbClr>
              </a:solidFill>
            </p:spPr>
          </p:sp>
          <p:sp>
            <p:nvSpPr>
              <p:cNvPr name="Freeform 17" id="17"/>
              <p:cNvSpPr/>
              <p:nvPr/>
            </p:nvSpPr>
            <p:spPr>
              <a:xfrm flipH="false" flipV="false" rot="0">
                <a:off x="0" y="3810542"/>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24706"/>
                </a:srgbClr>
              </a:solidFill>
            </p:spPr>
          </p:sp>
          <p:sp>
            <p:nvSpPr>
              <p:cNvPr name="Freeform 18" id="18"/>
              <p:cNvSpPr/>
              <p:nvPr/>
            </p:nvSpPr>
            <p:spPr>
              <a:xfrm flipH="false" flipV="false" rot="0">
                <a:off x="0" y="7627434"/>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24706"/>
                </a:srgbClr>
              </a:solidFill>
            </p:spPr>
          </p:sp>
          <p:sp>
            <p:nvSpPr>
              <p:cNvPr name="Freeform 19" id="19"/>
              <p:cNvSpPr/>
              <p:nvPr/>
            </p:nvSpPr>
            <p:spPr>
              <a:xfrm flipH="false" flipV="false" rot="0">
                <a:off x="0" y="11444325"/>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60000"/>
                </a:srgbClr>
              </a:solidFill>
            </p:spPr>
          </p:sp>
        </p:grpSp>
        <p:sp>
          <p:nvSpPr>
            <p:cNvPr name="TextBox 20" id="20"/>
            <p:cNvSpPr txBox="true"/>
            <p:nvPr/>
          </p:nvSpPr>
          <p:spPr>
            <a:xfrm rot="0">
              <a:off x="17802" y="266899"/>
              <a:ext cx="555744"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0.75 </a:t>
              </a:r>
            </a:p>
          </p:txBody>
        </p:sp>
        <p:sp>
          <p:nvSpPr>
            <p:cNvPr name="TextBox 21" id="21"/>
            <p:cNvSpPr txBox="true"/>
            <p:nvPr/>
          </p:nvSpPr>
          <p:spPr>
            <a:xfrm rot="0">
              <a:off x="144361" y="2396300"/>
              <a:ext cx="429185"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0.5 </a:t>
              </a:r>
            </a:p>
          </p:txBody>
        </p:sp>
        <p:sp>
          <p:nvSpPr>
            <p:cNvPr name="TextBox 22" id="22"/>
            <p:cNvSpPr txBox="true"/>
            <p:nvPr/>
          </p:nvSpPr>
          <p:spPr>
            <a:xfrm rot="0">
              <a:off x="0" y="4525701"/>
              <a:ext cx="573546"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0.25 </a:t>
              </a:r>
            </a:p>
          </p:txBody>
        </p:sp>
        <p:sp>
          <p:nvSpPr>
            <p:cNvPr name="TextBox 23" id="23"/>
            <p:cNvSpPr txBox="true"/>
            <p:nvPr/>
          </p:nvSpPr>
          <p:spPr>
            <a:xfrm rot="0">
              <a:off x="337698" y="6655102"/>
              <a:ext cx="235848"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 </a:t>
              </a:r>
            </a:p>
          </p:txBody>
        </p:sp>
        <p:grpSp>
          <p:nvGrpSpPr>
            <p:cNvPr name="Group 24" id="24"/>
            <p:cNvGrpSpPr>
              <a:grpSpLocks noChangeAspect="true"/>
            </p:cNvGrpSpPr>
            <p:nvPr/>
          </p:nvGrpSpPr>
          <p:grpSpPr>
            <a:xfrm rot="0">
              <a:off x="1929734" y="591993"/>
              <a:ext cx="5251937" cy="305064"/>
              <a:chOff x="2182038" y="170087"/>
              <a:chExt cx="9413950" cy="546819"/>
            </a:xfrm>
          </p:grpSpPr>
          <p:sp>
            <p:nvSpPr>
              <p:cNvPr name="Freeform 25" id="25"/>
              <p:cNvSpPr/>
              <p:nvPr/>
            </p:nvSpPr>
            <p:spPr>
              <a:xfrm flipH="false" flipV="false" rot="0">
                <a:off x="2182038" y="170087"/>
                <a:ext cx="4789502" cy="232165"/>
              </a:xfrm>
              <a:custGeom>
                <a:avLst/>
                <a:gdLst/>
                <a:ahLst/>
                <a:cxnLst/>
                <a:rect r="r" b="b" t="t" l="l"/>
                <a:pathLst>
                  <a:path h="232165" w="4789502">
                    <a:moveTo>
                      <a:pt x="228600" y="228600"/>
                    </a:moveTo>
                    <a:lnTo>
                      <a:pt x="228600" y="0"/>
                    </a:lnTo>
                    <a:lnTo>
                      <a:pt x="228600" y="0"/>
                    </a:lnTo>
                    <a:lnTo>
                      <a:pt x="0" y="0"/>
                    </a:lnTo>
                    <a:lnTo>
                      <a:pt x="0" y="0"/>
                    </a:lnTo>
                    <a:lnTo>
                      <a:pt x="0" y="228600"/>
                    </a:lnTo>
                    <a:lnTo>
                      <a:pt x="0" y="228600"/>
                    </a:lnTo>
                    <a:lnTo>
                      <a:pt x="228600" y="228600"/>
                    </a:lnTo>
                    <a:lnTo>
                      <a:pt x="228600" y="228600"/>
                    </a:lnTo>
                    <a:close/>
                    <a:moveTo>
                      <a:pt x="114932" y="31752"/>
                    </a:moveTo>
                    <a:cubicBezTo>
                      <a:pt x="69484" y="31607"/>
                      <a:pt x="32468" y="68224"/>
                      <a:pt x="32120" y="113670"/>
                    </a:cubicBezTo>
                    <a:cubicBezTo>
                      <a:pt x="31772" y="159117"/>
                      <a:pt x="68223" y="196296"/>
                      <a:pt x="113667" y="196847"/>
                    </a:cubicBezTo>
                    <a:lnTo>
                      <a:pt x="4706342" y="232020"/>
                    </a:lnTo>
                    <a:cubicBezTo>
                      <a:pt x="4751789" y="232164"/>
                      <a:pt x="4788805" y="195548"/>
                      <a:pt x="4789154" y="150101"/>
                    </a:cubicBezTo>
                    <a:cubicBezTo>
                      <a:pt x="4789502" y="104655"/>
                      <a:pt x="4753050" y="67476"/>
                      <a:pt x="4707607" y="66925"/>
                    </a:cubicBezTo>
                    <a:close/>
                  </a:path>
                </a:pathLst>
              </a:custGeom>
              <a:solidFill>
                <a:srgbClr val="291B25"/>
              </a:solidFill>
            </p:spPr>
          </p:sp>
          <p:sp>
            <p:nvSpPr>
              <p:cNvPr name="Freeform 26" id="26"/>
              <p:cNvSpPr/>
              <p:nvPr/>
            </p:nvSpPr>
            <p:spPr>
              <a:xfrm flipH="false" flipV="false" rot="0">
                <a:off x="6774713" y="205259"/>
                <a:ext cx="4821275" cy="285986"/>
              </a:xfrm>
              <a:custGeom>
                <a:avLst/>
                <a:gdLst/>
                <a:ahLst/>
                <a:cxnLst/>
                <a:rect r="r" b="b" t="t" l="l"/>
                <a:pathLst>
                  <a:path h="285986" w="4821275">
                    <a:moveTo>
                      <a:pt x="228600" y="228600"/>
                    </a:moveTo>
                    <a:lnTo>
                      <a:pt x="228600" y="0"/>
                    </a:lnTo>
                    <a:lnTo>
                      <a:pt x="228600" y="0"/>
                    </a:lnTo>
                    <a:lnTo>
                      <a:pt x="0" y="0"/>
                    </a:lnTo>
                    <a:lnTo>
                      <a:pt x="0" y="0"/>
                    </a:lnTo>
                    <a:lnTo>
                      <a:pt x="0" y="228600"/>
                    </a:lnTo>
                    <a:lnTo>
                      <a:pt x="0" y="228600"/>
                    </a:lnTo>
                    <a:lnTo>
                      <a:pt x="228600" y="228600"/>
                    </a:lnTo>
                    <a:lnTo>
                      <a:pt x="228600" y="228600"/>
                    </a:lnTo>
                    <a:close/>
                    <a:moveTo>
                      <a:pt x="115331" y="31757"/>
                    </a:moveTo>
                    <a:cubicBezTo>
                      <a:pt x="69885" y="31392"/>
                      <a:pt x="32692" y="67829"/>
                      <a:pt x="32124" y="113273"/>
                    </a:cubicBezTo>
                    <a:cubicBezTo>
                      <a:pt x="31556" y="158717"/>
                      <a:pt x="67827" y="196073"/>
                      <a:pt x="113268" y="196844"/>
                    </a:cubicBezTo>
                    <a:lnTo>
                      <a:pt x="4705944" y="254230"/>
                    </a:lnTo>
                    <a:cubicBezTo>
                      <a:pt x="4751390" y="254595"/>
                      <a:pt x="4788583" y="218157"/>
                      <a:pt x="4789150" y="172713"/>
                    </a:cubicBezTo>
                    <a:cubicBezTo>
                      <a:pt x="4789718" y="127269"/>
                      <a:pt x="4753447" y="89914"/>
                      <a:pt x="4708006" y="89143"/>
                    </a:cubicBezTo>
                    <a:close/>
                    <a:moveTo>
                      <a:pt x="4821275" y="285987"/>
                    </a:moveTo>
                    <a:lnTo>
                      <a:pt x="4821275" y="57387"/>
                    </a:lnTo>
                    <a:lnTo>
                      <a:pt x="4821275" y="57387"/>
                    </a:lnTo>
                    <a:lnTo>
                      <a:pt x="4592675" y="57387"/>
                    </a:lnTo>
                    <a:lnTo>
                      <a:pt x="4592675" y="57387"/>
                    </a:lnTo>
                    <a:lnTo>
                      <a:pt x="4592675" y="285987"/>
                    </a:lnTo>
                    <a:lnTo>
                      <a:pt x="4592675" y="285987"/>
                    </a:lnTo>
                    <a:lnTo>
                      <a:pt x="4821275" y="285987"/>
                    </a:lnTo>
                    <a:lnTo>
                      <a:pt x="4821275" y="285987"/>
                    </a:lnTo>
                    <a:close/>
                  </a:path>
                </a:pathLst>
              </a:custGeom>
              <a:solidFill>
                <a:srgbClr val="291B25"/>
              </a:solidFill>
            </p:spPr>
          </p:sp>
          <p:sp>
            <p:nvSpPr>
              <p:cNvPr name="Freeform 27" id="27"/>
              <p:cNvSpPr/>
              <p:nvPr/>
            </p:nvSpPr>
            <p:spPr>
              <a:xfrm flipH="false" flipV="false" rot="0">
                <a:off x="2182038" y="356088"/>
                <a:ext cx="4789934" cy="277224"/>
              </a:xfrm>
              <a:custGeom>
                <a:avLst/>
                <a:gdLst/>
                <a:ahLst/>
                <a:cxnLst/>
                <a:rect r="r" b="b" t="t" l="l"/>
                <a:pathLst>
                  <a:path h="277224" w="4789934">
                    <a:moveTo>
                      <a:pt x="228600" y="228600"/>
                    </a:moveTo>
                    <a:lnTo>
                      <a:pt x="228600" y="0"/>
                    </a:lnTo>
                    <a:lnTo>
                      <a:pt x="228600" y="0"/>
                    </a:lnTo>
                    <a:lnTo>
                      <a:pt x="0" y="0"/>
                    </a:lnTo>
                    <a:lnTo>
                      <a:pt x="0" y="0"/>
                    </a:lnTo>
                    <a:lnTo>
                      <a:pt x="0" y="228600"/>
                    </a:lnTo>
                    <a:lnTo>
                      <a:pt x="0" y="228600"/>
                    </a:lnTo>
                    <a:lnTo>
                      <a:pt x="228600" y="228600"/>
                    </a:lnTo>
                    <a:lnTo>
                      <a:pt x="228600" y="228600"/>
                    </a:lnTo>
                    <a:close/>
                    <a:moveTo>
                      <a:pt x="115734" y="31763"/>
                    </a:moveTo>
                    <a:cubicBezTo>
                      <a:pt x="70290" y="31176"/>
                      <a:pt x="32920" y="67432"/>
                      <a:pt x="32130" y="112872"/>
                    </a:cubicBezTo>
                    <a:cubicBezTo>
                      <a:pt x="31341" y="158313"/>
                      <a:pt x="67429" y="195845"/>
                      <a:pt x="112865" y="196838"/>
                    </a:cubicBezTo>
                    <a:lnTo>
                      <a:pt x="4705541" y="276637"/>
                    </a:lnTo>
                    <a:cubicBezTo>
                      <a:pt x="4750985" y="277224"/>
                      <a:pt x="4788354" y="240968"/>
                      <a:pt x="4789144" y="195528"/>
                    </a:cubicBezTo>
                    <a:cubicBezTo>
                      <a:pt x="4789933" y="150087"/>
                      <a:pt x="4753846" y="112555"/>
                      <a:pt x="4708409" y="111562"/>
                    </a:cubicBezTo>
                    <a:close/>
                  </a:path>
                </a:pathLst>
              </a:custGeom>
              <a:solidFill>
                <a:srgbClr val="FF3131"/>
              </a:solidFill>
            </p:spPr>
          </p:sp>
          <p:sp>
            <p:nvSpPr>
              <p:cNvPr name="Freeform 28" id="28"/>
              <p:cNvSpPr/>
              <p:nvPr/>
            </p:nvSpPr>
            <p:spPr>
              <a:xfrm flipH="false" flipV="false" rot="0">
                <a:off x="6774713" y="435888"/>
                <a:ext cx="4821275" cy="281017"/>
              </a:xfrm>
              <a:custGeom>
                <a:avLst/>
                <a:gdLst/>
                <a:ahLst/>
                <a:cxnLst/>
                <a:rect r="r" b="b" t="t" l="l"/>
                <a:pathLst>
                  <a:path h="281017" w="4821275">
                    <a:moveTo>
                      <a:pt x="228600" y="228600"/>
                    </a:moveTo>
                    <a:lnTo>
                      <a:pt x="228600" y="0"/>
                    </a:lnTo>
                    <a:lnTo>
                      <a:pt x="228600" y="0"/>
                    </a:lnTo>
                    <a:lnTo>
                      <a:pt x="0" y="0"/>
                    </a:lnTo>
                    <a:lnTo>
                      <a:pt x="0" y="0"/>
                    </a:lnTo>
                    <a:lnTo>
                      <a:pt x="0" y="228600"/>
                    </a:lnTo>
                    <a:lnTo>
                      <a:pt x="0" y="228600"/>
                    </a:lnTo>
                    <a:lnTo>
                      <a:pt x="228600" y="228600"/>
                    </a:lnTo>
                    <a:lnTo>
                      <a:pt x="228600" y="228600"/>
                    </a:lnTo>
                    <a:close/>
                    <a:moveTo>
                      <a:pt x="115242" y="31755"/>
                    </a:moveTo>
                    <a:cubicBezTo>
                      <a:pt x="69796" y="31440"/>
                      <a:pt x="32642" y="67917"/>
                      <a:pt x="32123" y="113362"/>
                    </a:cubicBezTo>
                    <a:cubicBezTo>
                      <a:pt x="31604" y="158806"/>
                      <a:pt x="67916" y="196123"/>
                      <a:pt x="113357" y="196845"/>
                    </a:cubicBezTo>
                    <a:lnTo>
                      <a:pt x="4706033" y="249262"/>
                    </a:lnTo>
                    <a:cubicBezTo>
                      <a:pt x="4751479" y="249577"/>
                      <a:pt x="4788632" y="213100"/>
                      <a:pt x="4789151" y="167655"/>
                    </a:cubicBezTo>
                    <a:cubicBezTo>
                      <a:pt x="4789670" y="122211"/>
                      <a:pt x="4753359" y="84895"/>
                      <a:pt x="4707917" y="84173"/>
                    </a:cubicBezTo>
                    <a:close/>
                    <a:moveTo>
                      <a:pt x="4821275" y="281017"/>
                    </a:moveTo>
                    <a:lnTo>
                      <a:pt x="4821275" y="52417"/>
                    </a:lnTo>
                    <a:lnTo>
                      <a:pt x="4821275" y="52417"/>
                    </a:lnTo>
                    <a:lnTo>
                      <a:pt x="4592675" y="52417"/>
                    </a:lnTo>
                    <a:lnTo>
                      <a:pt x="4592675" y="52417"/>
                    </a:lnTo>
                    <a:lnTo>
                      <a:pt x="4592675" y="281017"/>
                    </a:lnTo>
                    <a:lnTo>
                      <a:pt x="4592675" y="281017"/>
                    </a:lnTo>
                    <a:lnTo>
                      <a:pt x="4821275" y="281017"/>
                    </a:lnTo>
                    <a:lnTo>
                      <a:pt x="4821275" y="281017"/>
                    </a:lnTo>
                    <a:close/>
                  </a:path>
                </a:pathLst>
              </a:custGeom>
              <a:solidFill>
                <a:srgbClr val="FF3131"/>
              </a:solidFill>
            </p:spPr>
          </p:sp>
        </p:grpSp>
      </p:grpSp>
      <p:sp>
        <p:nvSpPr>
          <p:cNvPr name="TextBox 29" id="29"/>
          <p:cNvSpPr txBox="true"/>
          <p:nvPr/>
        </p:nvSpPr>
        <p:spPr>
          <a:xfrm rot="0">
            <a:off x="1028700" y="1894979"/>
            <a:ext cx="4110134" cy="428300"/>
          </a:xfrm>
          <a:prstGeom prst="rect">
            <a:avLst/>
          </a:prstGeom>
        </p:spPr>
        <p:txBody>
          <a:bodyPr anchor="t" rtlCol="false" tIns="0" lIns="0" bIns="0" rIns="0">
            <a:spAutoFit/>
          </a:bodyPr>
          <a:lstStyle/>
          <a:p>
            <a:pPr>
              <a:lnSpc>
                <a:spcPts val="3476"/>
              </a:lnSpc>
            </a:pPr>
            <a:r>
              <a:rPr lang="en-US" sz="2896" spc="-57">
                <a:solidFill>
                  <a:srgbClr val="56595A"/>
                </a:solidFill>
                <a:latin typeface="Muli Bold"/>
              </a:rPr>
              <a:t>Naive Bayes</a:t>
            </a:r>
          </a:p>
        </p:txBody>
      </p:sp>
      <p:sp>
        <p:nvSpPr>
          <p:cNvPr name="TextBox 30" id="30"/>
          <p:cNvSpPr txBox="true"/>
          <p:nvPr/>
        </p:nvSpPr>
        <p:spPr>
          <a:xfrm rot="0">
            <a:off x="1141105" y="3046209"/>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LOF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31" id="31"/>
          <p:cNvSpPr txBox="true"/>
          <p:nvPr/>
        </p:nvSpPr>
        <p:spPr>
          <a:xfrm rot="0">
            <a:off x="1141105" y="6485100"/>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Z-Score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32" id="32"/>
          <p:cNvSpPr txBox="true"/>
          <p:nvPr/>
        </p:nvSpPr>
        <p:spPr>
          <a:xfrm rot="0">
            <a:off x="13048328" y="7091579"/>
            <a:ext cx="1938338"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Accuracy</a:t>
            </a:r>
          </a:p>
        </p:txBody>
      </p:sp>
      <p:sp>
        <p:nvSpPr>
          <p:cNvPr name="Freeform 33" id="33"/>
          <p:cNvSpPr/>
          <p:nvPr/>
        </p:nvSpPr>
        <p:spPr>
          <a:xfrm flipH="false" flipV="false" rot="0">
            <a:off x="4270429" y="2896911"/>
            <a:ext cx="7441311" cy="1494990"/>
          </a:xfrm>
          <a:custGeom>
            <a:avLst/>
            <a:gdLst/>
            <a:ahLst/>
            <a:cxnLst/>
            <a:rect r="r" b="b" t="t" l="l"/>
            <a:pathLst>
              <a:path h="1494990" w="7441311">
                <a:moveTo>
                  <a:pt x="0" y="0"/>
                </a:moveTo>
                <a:lnTo>
                  <a:pt x="7441311" y="0"/>
                </a:lnTo>
                <a:lnTo>
                  <a:pt x="7441311" y="1494989"/>
                </a:lnTo>
                <a:lnTo>
                  <a:pt x="0" y="1494989"/>
                </a:lnTo>
                <a:lnTo>
                  <a:pt x="0" y="0"/>
                </a:lnTo>
                <a:close/>
              </a:path>
            </a:pathLst>
          </a:custGeom>
          <a:blipFill>
            <a:blip r:embed="rId4"/>
            <a:stretch>
              <a:fillRect l="-912" t="0" r="-2007" b="-365082"/>
            </a:stretch>
          </a:blipFill>
        </p:spPr>
      </p:sp>
      <p:sp>
        <p:nvSpPr>
          <p:cNvPr name="Freeform 34" id="34"/>
          <p:cNvSpPr/>
          <p:nvPr/>
        </p:nvSpPr>
        <p:spPr>
          <a:xfrm flipH="false" flipV="false" rot="0">
            <a:off x="4270429" y="6304482"/>
            <a:ext cx="7718317" cy="1490579"/>
          </a:xfrm>
          <a:custGeom>
            <a:avLst/>
            <a:gdLst/>
            <a:ahLst/>
            <a:cxnLst/>
            <a:rect r="r" b="b" t="t" l="l"/>
            <a:pathLst>
              <a:path h="1490579" w="7718317">
                <a:moveTo>
                  <a:pt x="0" y="0"/>
                </a:moveTo>
                <a:lnTo>
                  <a:pt x="7718317" y="0"/>
                </a:lnTo>
                <a:lnTo>
                  <a:pt x="7718317" y="1490579"/>
                </a:lnTo>
                <a:lnTo>
                  <a:pt x="0" y="1490579"/>
                </a:lnTo>
                <a:lnTo>
                  <a:pt x="0" y="0"/>
                </a:lnTo>
                <a:close/>
              </a:path>
            </a:pathLst>
          </a:custGeom>
          <a:blipFill>
            <a:blip r:embed="rId4"/>
            <a:stretch>
              <a:fillRect l="-1082" t="-239628" r="0" b="-135554"/>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(Stats)</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grpSp>
        <p:nvGrpSpPr>
          <p:cNvPr name="Group 6" id="6"/>
          <p:cNvGrpSpPr/>
          <p:nvPr/>
        </p:nvGrpSpPr>
        <p:grpSpPr>
          <a:xfrm rot="0">
            <a:off x="11988746" y="1644840"/>
            <a:ext cx="6299254" cy="5513414"/>
            <a:chOff x="0" y="0"/>
            <a:chExt cx="8399005" cy="7351219"/>
          </a:xfrm>
        </p:grpSpPr>
        <p:sp>
          <p:nvSpPr>
            <p:cNvPr name="TextBox 7" id="7"/>
            <p:cNvSpPr txBox="true"/>
            <p:nvPr/>
          </p:nvSpPr>
          <p:spPr>
            <a:xfrm rot="0">
              <a:off x="3588486" y="-66675"/>
              <a:ext cx="462663" cy="393734"/>
            </a:xfrm>
            <a:prstGeom prst="rect">
              <a:avLst/>
            </a:prstGeom>
          </p:spPr>
          <p:txBody>
            <a:bodyPr anchor="t" rtlCol="false" tIns="0" lIns="0" bIns="0" rIns="0">
              <a:spAutoFit/>
            </a:bodyPr>
            <a:lstStyle/>
            <a:p>
              <a:pPr algn="l" marL="0" indent="0" lvl="0">
                <a:lnSpc>
                  <a:spcPts val="2296"/>
                </a:lnSpc>
                <a:spcBef>
                  <a:spcPct val="0"/>
                </a:spcBef>
              </a:pPr>
              <a:r>
                <a:rPr lang="en-US" sz="1640" strike="noStrike" u="none">
                  <a:solidFill>
                    <a:srgbClr val="291B25"/>
                  </a:solidFill>
                  <a:latin typeface="Agrandir Narrow"/>
                </a:rPr>
                <a:t>LOF</a:t>
              </a:r>
            </a:p>
          </p:txBody>
        </p:sp>
        <p:sp>
          <p:nvSpPr>
            <p:cNvPr name="TextBox 8" id="8"/>
            <p:cNvSpPr txBox="true"/>
            <p:nvPr/>
          </p:nvSpPr>
          <p:spPr>
            <a:xfrm rot="0">
              <a:off x="4476260" y="-66675"/>
              <a:ext cx="961637" cy="393734"/>
            </a:xfrm>
            <a:prstGeom prst="rect">
              <a:avLst/>
            </a:prstGeom>
          </p:spPr>
          <p:txBody>
            <a:bodyPr anchor="t" rtlCol="false" tIns="0" lIns="0" bIns="0" rIns="0">
              <a:spAutoFit/>
            </a:bodyPr>
            <a:lstStyle/>
            <a:p>
              <a:pPr algn="l" marL="0" indent="0" lvl="0">
                <a:lnSpc>
                  <a:spcPts val="2296"/>
                </a:lnSpc>
                <a:spcBef>
                  <a:spcPct val="0"/>
                </a:spcBef>
              </a:pPr>
              <a:r>
                <a:rPr lang="en-US" sz="1640" strike="noStrike" u="none">
                  <a:solidFill>
                    <a:srgbClr val="291B25"/>
                  </a:solidFill>
                  <a:latin typeface="Agrandir Narrow"/>
                </a:rPr>
                <a:t>Z-Score</a:t>
              </a:r>
            </a:p>
          </p:txBody>
        </p:sp>
        <p:grpSp>
          <p:nvGrpSpPr>
            <p:cNvPr name="Group 9" id="9"/>
            <p:cNvGrpSpPr>
              <a:grpSpLocks noChangeAspect="true"/>
            </p:cNvGrpSpPr>
            <p:nvPr/>
          </p:nvGrpSpPr>
          <p:grpSpPr>
            <a:xfrm rot="0">
              <a:off x="3418441" y="121018"/>
              <a:ext cx="972796" cy="85022"/>
              <a:chOff x="4850504" y="-674122"/>
              <a:chExt cx="1743710" cy="152400"/>
            </a:xfrm>
          </p:grpSpPr>
          <p:sp>
            <p:nvSpPr>
              <p:cNvPr name="Freeform 10" id="10"/>
              <p:cNvSpPr/>
              <p:nvPr/>
            </p:nvSpPr>
            <p:spPr>
              <a:xfrm flipH="false" flipV="false" rot="0">
                <a:off x="4850504" y="-674122"/>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291B25"/>
              </a:solidFill>
            </p:spPr>
          </p:sp>
          <p:sp>
            <p:nvSpPr>
              <p:cNvPr name="Freeform 11" id="11"/>
              <p:cNvSpPr/>
              <p:nvPr/>
            </p:nvSpPr>
            <p:spPr>
              <a:xfrm flipH="false" flipV="false" rot="0">
                <a:off x="6441814" y="-674122"/>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F3131"/>
              </a:solidFill>
            </p:spPr>
          </p:sp>
        </p:grpSp>
        <p:sp>
          <p:nvSpPr>
            <p:cNvPr name="TextBox 12" id="12"/>
            <p:cNvSpPr txBox="true"/>
            <p:nvPr/>
          </p:nvSpPr>
          <p:spPr>
            <a:xfrm rot="0">
              <a:off x="1583578" y="6957485"/>
              <a:ext cx="819845" cy="393734"/>
            </a:xfrm>
            <a:prstGeom prst="rect">
              <a:avLst/>
            </a:prstGeom>
          </p:spPr>
          <p:txBody>
            <a:bodyPr anchor="t" rtlCol="false" tIns="0" lIns="0" bIns="0" rIns="0">
              <a:spAutoFit/>
            </a:bodyPr>
            <a:lstStyle/>
            <a:p>
              <a:pPr algn="ctr" marL="0" indent="0" lvl="0">
                <a:lnSpc>
                  <a:spcPts val="2296"/>
                </a:lnSpc>
                <a:spcBef>
                  <a:spcPct val="0"/>
                </a:spcBef>
              </a:pPr>
              <a:r>
                <a:rPr lang="en-US" sz="1640" strike="noStrike" u="none">
                  <a:solidFill>
                    <a:srgbClr val="291B25"/>
                  </a:solidFill>
                  <a:latin typeface="Agrandir Narrow"/>
                </a:rPr>
                <a:t>Stand. </a:t>
              </a:r>
            </a:p>
          </p:txBody>
        </p:sp>
        <p:sp>
          <p:nvSpPr>
            <p:cNvPr name="TextBox 13" id="13"/>
            <p:cNvSpPr txBox="true"/>
            <p:nvPr/>
          </p:nvSpPr>
          <p:spPr>
            <a:xfrm rot="0">
              <a:off x="4066249" y="6957485"/>
              <a:ext cx="978907" cy="393734"/>
            </a:xfrm>
            <a:prstGeom prst="rect">
              <a:avLst/>
            </a:prstGeom>
          </p:spPr>
          <p:txBody>
            <a:bodyPr anchor="t" rtlCol="false" tIns="0" lIns="0" bIns="0" rIns="0">
              <a:spAutoFit/>
            </a:bodyPr>
            <a:lstStyle/>
            <a:p>
              <a:pPr algn="ctr" marL="0" indent="0" lvl="0">
                <a:lnSpc>
                  <a:spcPts val="2296"/>
                </a:lnSpc>
                <a:spcBef>
                  <a:spcPct val="0"/>
                </a:spcBef>
              </a:pPr>
              <a:r>
                <a:rPr lang="en-US" sz="1640" strike="noStrike" u="none">
                  <a:solidFill>
                    <a:srgbClr val="291B25"/>
                  </a:solidFill>
                  <a:latin typeface="Agrandir Narrow"/>
                </a:rPr>
                <a:t>One Hot</a:t>
              </a:r>
            </a:p>
          </p:txBody>
        </p:sp>
        <p:sp>
          <p:nvSpPr>
            <p:cNvPr name="TextBox 14" id="14"/>
            <p:cNvSpPr txBox="true"/>
            <p:nvPr/>
          </p:nvSpPr>
          <p:spPr>
            <a:xfrm rot="0">
              <a:off x="6859073" y="6957485"/>
              <a:ext cx="517662" cy="393734"/>
            </a:xfrm>
            <a:prstGeom prst="rect">
              <a:avLst/>
            </a:prstGeom>
          </p:spPr>
          <p:txBody>
            <a:bodyPr anchor="t" rtlCol="false" tIns="0" lIns="0" bIns="0" rIns="0">
              <a:spAutoFit/>
            </a:bodyPr>
            <a:lstStyle/>
            <a:p>
              <a:pPr algn="ctr" marL="0" indent="0" lvl="0">
                <a:lnSpc>
                  <a:spcPts val="2296"/>
                </a:lnSpc>
                <a:spcBef>
                  <a:spcPct val="0"/>
                </a:spcBef>
              </a:pPr>
              <a:r>
                <a:rPr lang="en-US" sz="1640" strike="noStrike" u="none">
                  <a:solidFill>
                    <a:srgbClr val="291B25"/>
                  </a:solidFill>
                  <a:latin typeface="Agrandir Narrow"/>
                </a:rPr>
                <a:t>PCA</a:t>
              </a:r>
            </a:p>
          </p:txBody>
        </p:sp>
        <p:grpSp>
          <p:nvGrpSpPr>
            <p:cNvPr name="Group 15" id="15"/>
            <p:cNvGrpSpPr>
              <a:grpSpLocks noChangeAspect="true"/>
            </p:cNvGrpSpPr>
            <p:nvPr/>
          </p:nvGrpSpPr>
          <p:grpSpPr>
            <a:xfrm rot="0">
              <a:off x="712399" y="497103"/>
              <a:ext cx="7686606" cy="6388203"/>
              <a:chOff x="0" y="0"/>
              <a:chExt cx="13778025" cy="11450675"/>
            </a:xfrm>
          </p:grpSpPr>
          <p:sp>
            <p:nvSpPr>
              <p:cNvPr name="Freeform 16" id="16"/>
              <p:cNvSpPr/>
              <p:nvPr/>
            </p:nvSpPr>
            <p:spPr>
              <a:xfrm flipH="false" flipV="false" rot="0">
                <a:off x="0" y="-6350"/>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24706"/>
                </a:srgbClr>
              </a:solidFill>
            </p:spPr>
          </p:sp>
          <p:sp>
            <p:nvSpPr>
              <p:cNvPr name="Freeform 17" id="17"/>
              <p:cNvSpPr/>
              <p:nvPr/>
            </p:nvSpPr>
            <p:spPr>
              <a:xfrm flipH="false" flipV="false" rot="0">
                <a:off x="0" y="3810542"/>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24706"/>
                </a:srgbClr>
              </a:solidFill>
            </p:spPr>
          </p:sp>
          <p:sp>
            <p:nvSpPr>
              <p:cNvPr name="Freeform 18" id="18"/>
              <p:cNvSpPr/>
              <p:nvPr/>
            </p:nvSpPr>
            <p:spPr>
              <a:xfrm flipH="false" flipV="false" rot="0">
                <a:off x="0" y="7627434"/>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24706"/>
                </a:srgbClr>
              </a:solidFill>
            </p:spPr>
          </p:sp>
          <p:sp>
            <p:nvSpPr>
              <p:cNvPr name="Freeform 19" id="19"/>
              <p:cNvSpPr/>
              <p:nvPr/>
            </p:nvSpPr>
            <p:spPr>
              <a:xfrm flipH="false" flipV="false" rot="0">
                <a:off x="0" y="11444325"/>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60000"/>
                </a:srgbClr>
              </a:solidFill>
            </p:spPr>
          </p:sp>
        </p:grpSp>
        <p:sp>
          <p:nvSpPr>
            <p:cNvPr name="TextBox 20" id="20"/>
            <p:cNvSpPr txBox="true"/>
            <p:nvPr/>
          </p:nvSpPr>
          <p:spPr>
            <a:xfrm rot="0">
              <a:off x="17802" y="266899"/>
              <a:ext cx="555744"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0.75 </a:t>
              </a:r>
            </a:p>
          </p:txBody>
        </p:sp>
        <p:sp>
          <p:nvSpPr>
            <p:cNvPr name="TextBox 21" id="21"/>
            <p:cNvSpPr txBox="true"/>
            <p:nvPr/>
          </p:nvSpPr>
          <p:spPr>
            <a:xfrm rot="0">
              <a:off x="144361" y="2396300"/>
              <a:ext cx="429185"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0.5 </a:t>
              </a:r>
            </a:p>
          </p:txBody>
        </p:sp>
        <p:sp>
          <p:nvSpPr>
            <p:cNvPr name="TextBox 22" id="22"/>
            <p:cNvSpPr txBox="true"/>
            <p:nvPr/>
          </p:nvSpPr>
          <p:spPr>
            <a:xfrm rot="0">
              <a:off x="0" y="4525701"/>
              <a:ext cx="573546"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0.25 </a:t>
              </a:r>
            </a:p>
          </p:txBody>
        </p:sp>
        <p:sp>
          <p:nvSpPr>
            <p:cNvPr name="TextBox 23" id="23"/>
            <p:cNvSpPr txBox="true"/>
            <p:nvPr/>
          </p:nvSpPr>
          <p:spPr>
            <a:xfrm rot="0">
              <a:off x="337698" y="6655102"/>
              <a:ext cx="235848"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 </a:t>
              </a:r>
            </a:p>
          </p:txBody>
        </p:sp>
        <p:grpSp>
          <p:nvGrpSpPr>
            <p:cNvPr name="Group 24" id="24"/>
            <p:cNvGrpSpPr>
              <a:grpSpLocks noChangeAspect="true"/>
            </p:cNvGrpSpPr>
            <p:nvPr/>
          </p:nvGrpSpPr>
          <p:grpSpPr>
            <a:xfrm rot="0">
              <a:off x="1929734" y="591993"/>
              <a:ext cx="5251937" cy="305064"/>
              <a:chOff x="2182038" y="170087"/>
              <a:chExt cx="9413950" cy="546819"/>
            </a:xfrm>
          </p:grpSpPr>
          <p:sp>
            <p:nvSpPr>
              <p:cNvPr name="Freeform 25" id="25"/>
              <p:cNvSpPr/>
              <p:nvPr/>
            </p:nvSpPr>
            <p:spPr>
              <a:xfrm flipH="false" flipV="false" rot="0">
                <a:off x="2182038" y="170087"/>
                <a:ext cx="4789502" cy="232165"/>
              </a:xfrm>
              <a:custGeom>
                <a:avLst/>
                <a:gdLst/>
                <a:ahLst/>
                <a:cxnLst/>
                <a:rect r="r" b="b" t="t" l="l"/>
                <a:pathLst>
                  <a:path h="232165" w="4789502">
                    <a:moveTo>
                      <a:pt x="228600" y="228600"/>
                    </a:moveTo>
                    <a:lnTo>
                      <a:pt x="228600" y="0"/>
                    </a:lnTo>
                    <a:lnTo>
                      <a:pt x="228600" y="0"/>
                    </a:lnTo>
                    <a:lnTo>
                      <a:pt x="0" y="0"/>
                    </a:lnTo>
                    <a:lnTo>
                      <a:pt x="0" y="0"/>
                    </a:lnTo>
                    <a:lnTo>
                      <a:pt x="0" y="228600"/>
                    </a:lnTo>
                    <a:lnTo>
                      <a:pt x="0" y="228600"/>
                    </a:lnTo>
                    <a:lnTo>
                      <a:pt x="228600" y="228600"/>
                    </a:lnTo>
                    <a:lnTo>
                      <a:pt x="228600" y="228600"/>
                    </a:lnTo>
                    <a:close/>
                    <a:moveTo>
                      <a:pt x="114932" y="31752"/>
                    </a:moveTo>
                    <a:cubicBezTo>
                      <a:pt x="69484" y="31607"/>
                      <a:pt x="32468" y="68224"/>
                      <a:pt x="32120" y="113670"/>
                    </a:cubicBezTo>
                    <a:cubicBezTo>
                      <a:pt x="31772" y="159117"/>
                      <a:pt x="68223" y="196296"/>
                      <a:pt x="113667" y="196847"/>
                    </a:cubicBezTo>
                    <a:lnTo>
                      <a:pt x="4706342" y="232020"/>
                    </a:lnTo>
                    <a:cubicBezTo>
                      <a:pt x="4751789" y="232164"/>
                      <a:pt x="4788805" y="195548"/>
                      <a:pt x="4789154" y="150101"/>
                    </a:cubicBezTo>
                    <a:cubicBezTo>
                      <a:pt x="4789502" y="104655"/>
                      <a:pt x="4753050" y="67476"/>
                      <a:pt x="4707607" y="66925"/>
                    </a:cubicBezTo>
                    <a:close/>
                  </a:path>
                </a:pathLst>
              </a:custGeom>
              <a:solidFill>
                <a:srgbClr val="291B25"/>
              </a:solidFill>
            </p:spPr>
          </p:sp>
          <p:sp>
            <p:nvSpPr>
              <p:cNvPr name="Freeform 26" id="26"/>
              <p:cNvSpPr/>
              <p:nvPr/>
            </p:nvSpPr>
            <p:spPr>
              <a:xfrm flipH="false" flipV="false" rot="0">
                <a:off x="6774713" y="205259"/>
                <a:ext cx="4821275" cy="285986"/>
              </a:xfrm>
              <a:custGeom>
                <a:avLst/>
                <a:gdLst/>
                <a:ahLst/>
                <a:cxnLst/>
                <a:rect r="r" b="b" t="t" l="l"/>
                <a:pathLst>
                  <a:path h="285986" w="4821275">
                    <a:moveTo>
                      <a:pt x="228600" y="228600"/>
                    </a:moveTo>
                    <a:lnTo>
                      <a:pt x="228600" y="0"/>
                    </a:lnTo>
                    <a:lnTo>
                      <a:pt x="228600" y="0"/>
                    </a:lnTo>
                    <a:lnTo>
                      <a:pt x="0" y="0"/>
                    </a:lnTo>
                    <a:lnTo>
                      <a:pt x="0" y="0"/>
                    </a:lnTo>
                    <a:lnTo>
                      <a:pt x="0" y="228600"/>
                    </a:lnTo>
                    <a:lnTo>
                      <a:pt x="0" y="228600"/>
                    </a:lnTo>
                    <a:lnTo>
                      <a:pt x="228600" y="228600"/>
                    </a:lnTo>
                    <a:lnTo>
                      <a:pt x="228600" y="228600"/>
                    </a:lnTo>
                    <a:close/>
                    <a:moveTo>
                      <a:pt x="115331" y="31757"/>
                    </a:moveTo>
                    <a:cubicBezTo>
                      <a:pt x="69885" y="31392"/>
                      <a:pt x="32692" y="67829"/>
                      <a:pt x="32124" y="113273"/>
                    </a:cubicBezTo>
                    <a:cubicBezTo>
                      <a:pt x="31556" y="158717"/>
                      <a:pt x="67827" y="196073"/>
                      <a:pt x="113268" y="196844"/>
                    </a:cubicBezTo>
                    <a:lnTo>
                      <a:pt x="4705944" y="254230"/>
                    </a:lnTo>
                    <a:cubicBezTo>
                      <a:pt x="4751390" y="254595"/>
                      <a:pt x="4788583" y="218157"/>
                      <a:pt x="4789150" y="172713"/>
                    </a:cubicBezTo>
                    <a:cubicBezTo>
                      <a:pt x="4789718" y="127269"/>
                      <a:pt x="4753447" y="89914"/>
                      <a:pt x="4708006" y="89143"/>
                    </a:cubicBezTo>
                    <a:close/>
                    <a:moveTo>
                      <a:pt x="4821275" y="285987"/>
                    </a:moveTo>
                    <a:lnTo>
                      <a:pt x="4821275" y="57387"/>
                    </a:lnTo>
                    <a:lnTo>
                      <a:pt x="4821275" y="57387"/>
                    </a:lnTo>
                    <a:lnTo>
                      <a:pt x="4592675" y="57387"/>
                    </a:lnTo>
                    <a:lnTo>
                      <a:pt x="4592675" y="57387"/>
                    </a:lnTo>
                    <a:lnTo>
                      <a:pt x="4592675" y="285987"/>
                    </a:lnTo>
                    <a:lnTo>
                      <a:pt x="4592675" y="285987"/>
                    </a:lnTo>
                    <a:lnTo>
                      <a:pt x="4821275" y="285987"/>
                    </a:lnTo>
                    <a:lnTo>
                      <a:pt x="4821275" y="285987"/>
                    </a:lnTo>
                    <a:close/>
                  </a:path>
                </a:pathLst>
              </a:custGeom>
              <a:solidFill>
                <a:srgbClr val="291B25"/>
              </a:solidFill>
            </p:spPr>
          </p:sp>
          <p:sp>
            <p:nvSpPr>
              <p:cNvPr name="Freeform 27" id="27"/>
              <p:cNvSpPr/>
              <p:nvPr/>
            </p:nvSpPr>
            <p:spPr>
              <a:xfrm flipH="false" flipV="false" rot="0">
                <a:off x="2182038" y="356088"/>
                <a:ext cx="4789934" cy="277224"/>
              </a:xfrm>
              <a:custGeom>
                <a:avLst/>
                <a:gdLst/>
                <a:ahLst/>
                <a:cxnLst/>
                <a:rect r="r" b="b" t="t" l="l"/>
                <a:pathLst>
                  <a:path h="277224" w="4789934">
                    <a:moveTo>
                      <a:pt x="228600" y="228600"/>
                    </a:moveTo>
                    <a:lnTo>
                      <a:pt x="228600" y="0"/>
                    </a:lnTo>
                    <a:lnTo>
                      <a:pt x="228600" y="0"/>
                    </a:lnTo>
                    <a:lnTo>
                      <a:pt x="0" y="0"/>
                    </a:lnTo>
                    <a:lnTo>
                      <a:pt x="0" y="0"/>
                    </a:lnTo>
                    <a:lnTo>
                      <a:pt x="0" y="228600"/>
                    </a:lnTo>
                    <a:lnTo>
                      <a:pt x="0" y="228600"/>
                    </a:lnTo>
                    <a:lnTo>
                      <a:pt x="228600" y="228600"/>
                    </a:lnTo>
                    <a:lnTo>
                      <a:pt x="228600" y="228600"/>
                    </a:lnTo>
                    <a:close/>
                    <a:moveTo>
                      <a:pt x="115734" y="31763"/>
                    </a:moveTo>
                    <a:cubicBezTo>
                      <a:pt x="70290" y="31176"/>
                      <a:pt x="32920" y="67432"/>
                      <a:pt x="32130" y="112872"/>
                    </a:cubicBezTo>
                    <a:cubicBezTo>
                      <a:pt x="31341" y="158313"/>
                      <a:pt x="67429" y="195845"/>
                      <a:pt x="112865" y="196838"/>
                    </a:cubicBezTo>
                    <a:lnTo>
                      <a:pt x="4705541" y="276637"/>
                    </a:lnTo>
                    <a:cubicBezTo>
                      <a:pt x="4750985" y="277224"/>
                      <a:pt x="4788354" y="240968"/>
                      <a:pt x="4789144" y="195528"/>
                    </a:cubicBezTo>
                    <a:cubicBezTo>
                      <a:pt x="4789933" y="150087"/>
                      <a:pt x="4753846" y="112555"/>
                      <a:pt x="4708409" y="111562"/>
                    </a:cubicBezTo>
                    <a:close/>
                  </a:path>
                </a:pathLst>
              </a:custGeom>
              <a:solidFill>
                <a:srgbClr val="FF3131"/>
              </a:solidFill>
            </p:spPr>
          </p:sp>
          <p:sp>
            <p:nvSpPr>
              <p:cNvPr name="Freeform 28" id="28"/>
              <p:cNvSpPr/>
              <p:nvPr/>
            </p:nvSpPr>
            <p:spPr>
              <a:xfrm flipH="false" flipV="false" rot="0">
                <a:off x="6774713" y="435888"/>
                <a:ext cx="4821275" cy="281017"/>
              </a:xfrm>
              <a:custGeom>
                <a:avLst/>
                <a:gdLst/>
                <a:ahLst/>
                <a:cxnLst/>
                <a:rect r="r" b="b" t="t" l="l"/>
                <a:pathLst>
                  <a:path h="281017" w="4821275">
                    <a:moveTo>
                      <a:pt x="228600" y="228600"/>
                    </a:moveTo>
                    <a:lnTo>
                      <a:pt x="228600" y="0"/>
                    </a:lnTo>
                    <a:lnTo>
                      <a:pt x="228600" y="0"/>
                    </a:lnTo>
                    <a:lnTo>
                      <a:pt x="0" y="0"/>
                    </a:lnTo>
                    <a:lnTo>
                      <a:pt x="0" y="0"/>
                    </a:lnTo>
                    <a:lnTo>
                      <a:pt x="0" y="228600"/>
                    </a:lnTo>
                    <a:lnTo>
                      <a:pt x="0" y="228600"/>
                    </a:lnTo>
                    <a:lnTo>
                      <a:pt x="228600" y="228600"/>
                    </a:lnTo>
                    <a:lnTo>
                      <a:pt x="228600" y="228600"/>
                    </a:lnTo>
                    <a:close/>
                    <a:moveTo>
                      <a:pt x="115242" y="31755"/>
                    </a:moveTo>
                    <a:cubicBezTo>
                      <a:pt x="69796" y="31440"/>
                      <a:pt x="32642" y="67917"/>
                      <a:pt x="32123" y="113362"/>
                    </a:cubicBezTo>
                    <a:cubicBezTo>
                      <a:pt x="31604" y="158806"/>
                      <a:pt x="67916" y="196123"/>
                      <a:pt x="113357" y="196845"/>
                    </a:cubicBezTo>
                    <a:lnTo>
                      <a:pt x="4706033" y="249262"/>
                    </a:lnTo>
                    <a:cubicBezTo>
                      <a:pt x="4751479" y="249577"/>
                      <a:pt x="4788632" y="213100"/>
                      <a:pt x="4789151" y="167655"/>
                    </a:cubicBezTo>
                    <a:cubicBezTo>
                      <a:pt x="4789670" y="122211"/>
                      <a:pt x="4753359" y="84895"/>
                      <a:pt x="4707917" y="84173"/>
                    </a:cubicBezTo>
                    <a:close/>
                    <a:moveTo>
                      <a:pt x="4821275" y="281017"/>
                    </a:moveTo>
                    <a:lnTo>
                      <a:pt x="4821275" y="52417"/>
                    </a:lnTo>
                    <a:lnTo>
                      <a:pt x="4821275" y="52417"/>
                    </a:lnTo>
                    <a:lnTo>
                      <a:pt x="4592675" y="52417"/>
                    </a:lnTo>
                    <a:lnTo>
                      <a:pt x="4592675" y="52417"/>
                    </a:lnTo>
                    <a:lnTo>
                      <a:pt x="4592675" y="281017"/>
                    </a:lnTo>
                    <a:lnTo>
                      <a:pt x="4592675" y="281017"/>
                    </a:lnTo>
                    <a:lnTo>
                      <a:pt x="4821275" y="281017"/>
                    </a:lnTo>
                    <a:lnTo>
                      <a:pt x="4821275" y="281017"/>
                    </a:lnTo>
                    <a:close/>
                  </a:path>
                </a:pathLst>
              </a:custGeom>
              <a:solidFill>
                <a:srgbClr val="FF3131"/>
              </a:solidFill>
            </p:spPr>
          </p:sp>
        </p:grpSp>
      </p:grpSp>
      <p:sp>
        <p:nvSpPr>
          <p:cNvPr name="TextBox 29" id="29"/>
          <p:cNvSpPr txBox="true"/>
          <p:nvPr/>
        </p:nvSpPr>
        <p:spPr>
          <a:xfrm rot="0">
            <a:off x="1028700" y="1894979"/>
            <a:ext cx="4110134" cy="428300"/>
          </a:xfrm>
          <a:prstGeom prst="rect">
            <a:avLst/>
          </a:prstGeom>
        </p:spPr>
        <p:txBody>
          <a:bodyPr anchor="t" rtlCol="false" tIns="0" lIns="0" bIns="0" rIns="0">
            <a:spAutoFit/>
          </a:bodyPr>
          <a:lstStyle/>
          <a:p>
            <a:pPr>
              <a:lnSpc>
                <a:spcPts val="3476"/>
              </a:lnSpc>
            </a:pPr>
            <a:r>
              <a:rPr lang="en-US" sz="2896" spc="-57">
                <a:solidFill>
                  <a:srgbClr val="56595A"/>
                </a:solidFill>
                <a:latin typeface="Muli Bold"/>
              </a:rPr>
              <a:t>Logistic Regression</a:t>
            </a:r>
          </a:p>
        </p:txBody>
      </p:sp>
      <p:sp>
        <p:nvSpPr>
          <p:cNvPr name="TextBox 30" id="30"/>
          <p:cNvSpPr txBox="true"/>
          <p:nvPr/>
        </p:nvSpPr>
        <p:spPr>
          <a:xfrm rot="0">
            <a:off x="1141105" y="3046209"/>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LOF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31" id="31"/>
          <p:cNvSpPr txBox="true"/>
          <p:nvPr/>
        </p:nvSpPr>
        <p:spPr>
          <a:xfrm rot="0">
            <a:off x="1141105" y="6485100"/>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Z-Score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32" id="32"/>
          <p:cNvSpPr txBox="true"/>
          <p:nvPr/>
        </p:nvSpPr>
        <p:spPr>
          <a:xfrm rot="0">
            <a:off x="13048328" y="7091579"/>
            <a:ext cx="1938338"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Accuracy</a:t>
            </a:r>
          </a:p>
        </p:txBody>
      </p:sp>
      <p:sp>
        <p:nvSpPr>
          <p:cNvPr name="Freeform 33" id="33"/>
          <p:cNvSpPr/>
          <p:nvPr/>
        </p:nvSpPr>
        <p:spPr>
          <a:xfrm flipH="false" flipV="false" rot="0">
            <a:off x="4270429" y="2818579"/>
            <a:ext cx="7441311" cy="646115"/>
          </a:xfrm>
          <a:custGeom>
            <a:avLst/>
            <a:gdLst/>
            <a:ahLst/>
            <a:cxnLst/>
            <a:rect r="r" b="b" t="t" l="l"/>
            <a:pathLst>
              <a:path h="646115" w="7441311">
                <a:moveTo>
                  <a:pt x="0" y="0"/>
                </a:moveTo>
                <a:lnTo>
                  <a:pt x="7441311" y="0"/>
                </a:lnTo>
                <a:lnTo>
                  <a:pt x="7441311" y="646115"/>
                </a:lnTo>
                <a:lnTo>
                  <a:pt x="0" y="646115"/>
                </a:lnTo>
                <a:lnTo>
                  <a:pt x="0" y="0"/>
                </a:lnTo>
                <a:close/>
              </a:path>
            </a:pathLst>
          </a:custGeom>
          <a:blipFill>
            <a:blip r:embed="rId4"/>
            <a:stretch>
              <a:fillRect l="-912" t="0" r="-2007" b="-976115"/>
            </a:stretch>
          </a:blipFill>
        </p:spPr>
      </p:sp>
      <p:sp>
        <p:nvSpPr>
          <p:cNvPr name="Freeform 34" id="34"/>
          <p:cNvSpPr/>
          <p:nvPr/>
        </p:nvSpPr>
        <p:spPr>
          <a:xfrm flipH="false" flipV="false" rot="0">
            <a:off x="4270429" y="6304482"/>
            <a:ext cx="7718317" cy="616664"/>
          </a:xfrm>
          <a:custGeom>
            <a:avLst/>
            <a:gdLst/>
            <a:ahLst/>
            <a:cxnLst/>
            <a:rect r="r" b="b" t="t" l="l"/>
            <a:pathLst>
              <a:path h="616664" w="7718317">
                <a:moveTo>
                  <a:pt x="0" y="0"/>
                </a:moveTo>
                <a:lnTo>
                  <a:pt x="7718317" y="0"/>
                </a:lnTo>
                <a:lnTo>
                  <a:pt x="7718317" y="616664"/>
                </a:lnTo>
                <a:lnTo>
                  <a:pt x="0" y="616664"/>
                </a:lnTo>
                <a:lnTo>
                  <a:pt x="0" y="0"/>
                </a:lnTo>
                <a:close/>
              </a:path>
            </a:pathLst>
          </a:custGeom>
          <a:blipFill>
            <a:blip r:embed="rId4"/>
            <a:stretch>
              <a:fillRect l="-1082" t="-579221" r="0" b="-469374"/>
            </a:stretch>
          </a:blipFill>
        </p:spPr>
      </p:sp>
      <p:sp>
        <p:nvSpPr>
          <p:cNvPr name="Freeform 35" id="35"/>
          <p:cNvSpPr/>
          <p:nvPr/>
        </p:nvSpPr>
        <p:spPr>
          <a:xfrm flipH="false" flipV="false" rot="0">
            <a:off x="4270429" y="6921146"/>
            <a:ext cx="7718317" cy="869851"/>
          </a:xfrm>
          <a:custGeom>
            <a:avLst/>
            <a:gdLst/>
            <a:ahLst/>
            <a:cxnLst/>
            <a:rect r="r" b="b" t="t" l="l"/>
            <a:pathLst>
              <a:path h="869851" w="7718317">
                <a:moveTo>
                  <a:pt x="0" y="0"/>
                </a:moveTo>
                <a:lnTo>
                  <a:pt x="7718317" y="0"/>
                </a:lnTo>
                <a:lnTo>
                  <a:pt x="7718317" y="869851"/>
                </a:lnTo>
                <a:lnTo>
                  <a:pt x="0" y="869851"/>
                </a:lnTo>
                <a:lnTo>
                  <a:pt x="0" y="0"/>
                </a:lnTo>
                <a:close/>
              </a:path>
            </a:pathLst>
          </a:custGeom>
          <a:blipFill>
            <a:blip r:embed="rId4"/>
            <a:stretch>
              <a:fillRect l="-1185" t="-578716" r="0" b="-136391"/>
            </a:stretch>
          </a:blipFill>
        </p:spPr>
      </p:sp>
      <p:sp>
        <p:nvSpPr>
          <p:cNvPr name="Freeform 36" id="36"/>
          <p:cNvSpPr/>
          <p:nvPr/>
        </p:nvSpPr>
        <p:spPr>
          <a:xfrm flipH="false" flipV="false" rot="0">
            <a:off x="4270429" y="3464694"/>
            <a:ext cx="7394208" cy="866471"/>
          </a:xfrm>
          <a:custGeom>
            <a:avLst/>
            <a:gdLst/>
            <a:ahLst/>
            <a:cxnLst/>
            <a:rect r="r" b="b" t="t" l="l"/>
            <a:pathLst>
              <a:path h="866471" w="7394208">
                <a:moveTo>
                  <a:pt x="0" y="0"/>
                </a:moveTo>
                <a:lnTo>
                  <a:pt x="7394208" y="0"/>
                </a:lnTo>
                <a:lnTo>
                  <a:pt x="7394208" y="866470"/>
                </a:lnTo>
                <a:lnTo>
                  <a:pt x="0" y="866470"/>
                </a:lnTo>
                <a:lnTo>
                  <a:pt x="0" y="0"/>
                </a:lnTo>
                <a:close/>
              </a:path>
            </a:pathLst>
          </a:custGeom>
          <a:blipFill>
            <a:blip r:embed="rId4"/>
            <a:stretch>
              <a:fillRect l="-1021" t="-168153" r="-2554" b="-53429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159353" y="813462"/>
            <a:ext cx="11634053" cy="962025"/>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Introduction and Motivation</a:t>
            </a:r>
          </a:p>
        </p:txBody>
      </p:sp>
      <p:sp>
        <p:nvSpPr>
          <p:cNvPr name="AutoShape 5" id="5"/>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(Stats)</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grpSp>
        <p:nvGrpSpPr>
          <p:cNvPr name="Group 6" id="6"/>
          <p:cNvGrpSpPr/>
          <p:nvPr/>
        </p:nvGrpSpPr>
        <p:grpSpPr>
          <a:xfrm rot="0">
            <a:off x="11988746" y="1644840"/>
            <a:ext cx="6299254" cy="5513414"/>
            <a:chOff x="0" y="0"/>
            <a:chExt cx="8399005" cy="7351219"/>
          </a:xfrm>
        </p:grpSpPr>
        <p:sp>
          <p:nvSpPr>
            <p:cNvPr name="TextBox 7" id="7"/>
            <p:cNvSpPr txBox="true"/>
            <p:nvPr/>
          </p:nvSpPr>
          <p:spPr>
            <a:xfrm rot="0">
              <a:off x="3588486" y="-66675"/>
              <a:ext cx="462663" cy="393734"/>
            </a:xfrm>
            <a:prstGeom prst="rect">
              <a:avLst/>
            </a:prstGeom>
          </p:spPr>
          <p:txBody>
            <a:bodyPr anchor="t" rtlCol="false" tIns="0" lIns="0" bIns="0" rIns="0">
              <a:spAutoFit/>
            </a:bodyPr>
            <a:lstStyle/>
            <a:p>
              <a:pPr algn="l" marL="0" indent="0" lvl="0">
                <a:lnSpc>
                  <a:spcPts val="2296"/>
                </a:lnSpc>
                <a:spcBef>
                  <a:spcPct val="0"/>
                </a:spcBef>
              </a:pPr>
              <a:r>
                <a:rPr lang="en-US" sz="1640" strike="noStrike" u="none">
                  <a:solidFill>
                    <a:srgbClr val="291B25"/>
                  </a:solidFill>
                  <a:latin typeface="Agrandir Narrow"/>
                </a:rPr>
                <a:t>LOF</a:t>
              </a:r>
            </a:p>
          </p:txBody>
        </p:sp>
        <p:sp>
          <p:nvSpPr>
            <p:cNvPr name="TextBox 8" id="8"/>
            <p:cNvSpPr txBox="true"/>
            <p:nvPr/>
          </p:nvSpPr>
          <p:spPr>
            <a:xfrm rot="0">
              <a:off x="4476260" y="-66675"/>
              <a:ext cx="961637" cy="393734"/>
            </a:xfrm>
            <a:prstGeom prst="rect">
              <a:avLst/>
            </a:prstGeom>
          </p:spPr>
          <p:txBody>
            <a:bodyPr anchor="t" rtlCol="false" tIns="0" lIns="0" bIns="0" rIns="0">
              <a:spAutoFit/>
            </a:bodyPr>
            <a:lstStyle/>
            <a:p>
              <a:pPr algn="l" marL="0" indent="0" lvl="0">
                <a:lnSpc>
                  <a:spcPts val="2296"/>
                </a:lnSpc>
                <a:spcBef>
                  <a:spcPct val="0"/>
                </a:spcBef>
              </a:pPr>
              <a:r>
                <a:rPr lang="en-US" sz="1640" strike="noStrike" u="none">
                  <a:solidFill>
                    <a:srgbClr val="291B25"/>
                  </a:solidFill>
                  <a:latin typeface="Agrandir Narrow"/>
                </a:rPr>
                <a:t>Z-Score</a:t>
              </a:r>
            </a:p>
          </p:txBody>
        </p:sp>
        <p:grpSp>
          <p:nvGrpSpPr>
            <p:cNvPr name="Group 9" id="9"/>
            <p:cNvGrpSpPr>
              <a:grpSpLocks noChangeAspect="true"/>
            </p:cNvGrpSpPr>
            <p:nvPr/>
          </p:nvGrpSpPr>
          <p:grpSpPr>
            <a:xfrm rot="0">
              <a:off x="3418441" y="121018"/>
              <a:ext cx="972796" cy="85022"/>
              <a:chOff x="4850504" y="-674122"/>
              <a:chExt cx="1743710" cy="152400"/>
            </a:xfrm>
          </p:grpSpPr>
          <p:sp>
            <p:nvSpPr>
              <p:cNvPr name="Freeform 10" id="10"/>
              <p:cNvSpPr/>
              <p:nvPr/>
            </p:nvSpPr>
            <p:spPr>
              <a:xfrm flipH="false" flipV="false" rot="0">
                <a:off x="4850504" y="-674122"/>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291B25"/>
              </a:solidFill>
            </p:spPr>
          </p:sp>
          <p:sp>
            <p:nvSpPr>
              <p:cNvPr name="Freeform 11" id="11"/>
              <p:cNvSpPr/>
              <p:nvPr/>
            </p:nvSpPr>
            <p:spPr>
              <a:xfrm flipH="false" flipV="false" rot="0">
                <a:off x="6441814" y="-674122"/>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F3131"/>
              </a:solidFill>
            </p:spPr>
          </p:sp>
        </p:grpSp>
        <p:sp>
          <p:nvSpPr>
            <p:cNvPr name="TextBox 12" id="12"/>
            <p:cNvSpPr txBox="true"/>
            <p:nvPr/>
          </p:nvSpPr>
          <p:spPr>
            <a:xfrm rot="0">
              <a:off x="1583578" y="6957485"/>
              <a:ext cx="819845" cy="393734"/>
            </a:xfrm>
            <a:prstGeom prst="rect">
              <a:avLst/>
            </a:prstGeom>
          </p:spPr>
          <p:txBody>
            <a:bodyPr anchor="t" rtlCol="false" tIns="0" lIns="0" bIns="0" rIns="0">
              <a:spAutoFit/>
            </a:bodyPr>
            <a:lstStyle/>
            <a:p>
              <a:pPr algn="ctr" marL="0" indent="0" lvl="0">
                <a:lnSpc>
                  <a:spcPts val="2296"/>
                </a:lnSpc>
                <a:spcBef>
                  <a:spcPct val="0"/>
                </a:spcBef>
              </a:pPr>
              <a:r>
                <a:rPr lang="en-US" sz="1640" strike="noStrike" u="none">
                  <a:solidFill>
                    <a:srgbClr val="291B25"/>
                  </a:solidFill>
                  <a:latin typeface="Agrandir Narrow"/>
                </a:rPr>
                <a:t>Stand. </a:t>
              </a:r>
            </a:p>
          </p:txBody>
        </p:sp>
        <p:sp>
          <p:nvSpPr>
            <p:cNvPr name="TextBox 13" id="13"/>
            <p:cNvSpPr txBox="true"/>
            <p:nvPr/>
          </p:nvSpPr>
          <p:spPr>
            <a:xfrm rot="0">
              <a:off x="4066249" y="6957485"/>
              <a:ext cx="978907" cy="393734"/>
            </a:xfrm>
            <a:prstGeom prst="rect">
              <a:avLst/>
            </a:prstGeom>
          </p:spPr>
          <p:txBody>
            <a:bodyPr anchor="t" rtlCol="false" tIns="0" lIns="0" bIns="0" rIns="0">
              <a:spAutoFit/>
            </a:bodyPr>
            <a:lstStyle/>
            <a:p>
              <a:pPr algn="ctr" marL="0" indent="0" lvl="0">
                <a:lnSpc>
                  <a:spcPts val="2296"/>
                </a:lnSpc>
                <a:spcBef>
                  <a:spcPct val="0"/>
                </a:spcBef>
              </a:pPr>
              <a:r>
                <a:rPr lang="en-US" sz="1640" strike="noStrike" u="none">
                  <a:solidFill>
                    <a:srgbClr val="291B25"/>
                  </a:solidFill>
                  <a:latin typeface="Agrandir Narrow"/>
                </a:rPr>
                <a:t>One Hot</a:t>
              </a:r>
            </a:p>
          </p:txBody>
        </p:sp>
        <p:sp>
          <p:nvSpPr>
            <p:cNvPr name="TextBox 14" id="14"/>
            <p:cNvSpPr txBox="true"/>
            <p:nvPr/>
          </p:nvSpPr>
          <p:spPr>
            <a:xfrm rot="0">
              <a:off x="6859073" y="6957485"/>
              <a:ext cx="517662" cy="393734"/>
            </a:xfrm>
            <a:prstGeom prst="rect">
              <a:avLst/>
            </a:prstGeom>
          </p:spPr>
          <p:txBody>
            <a:bodyPr anchor="t" rtlCol="false" tIns="0" lIns="0" bIns="0" rIns="0">
              <a:spAutoFit/>
            </a:bodyPr>
            <a:lstStyle/>
            <a:p>
              <a:pPr algn="ctr" marL="0" indent="0" lvl="0">
                <a:lnSpc>
                  <a:spcPts val="2296"/>
                </a:lnSpc>
                <a:spcBef>
                  <a:spcPct val="0"/>
                </a:spcBef>
              </a:pPr>
              <a:r>
                <a:rPr lang="en-US" sz="1640" strike="noStrike" u="none">
                  <a:solidFill>
                    <a:srgbClr val="291B25"/>
                  </a:solidFill>
                  <a:latin typeface="Agrandir Narrow"/>
                </a:rPr>
                <a:t>PCA</a:t>
              </a:r>
            </a:p>
          </p:txBody>
        </p:sp>
        <p:grpSp>
          <p:nvGrpSpPr>
            <p:cNvPr name="Group 15" id="15"/>
            <p:cNvGrpSpPr>
              <a:grpSpLocks noChangeAspect="true"/>
            </p:cNvGrpSpPr>
            <p:nvPr/>
          </p:nvGrpSpPr>
          <p:grpSpPr>
            <a:xfrm rot="0">
              <a:off x="712399" y="497103"/>
              <a:ext cx="7686606" cy="6388203"/>
              <a:chOff x="0" y="0"/>
              <a:chExt cx="13778025" cy="11450675"/>
            </a:xfrm>
          </p:grpSpPr>
          <p:sp>
            <p:nvSpPr>
              <p:cNvPr name="Freeform 16" id="16"/>
              <p:cNvSpPr/>
              <p:nvPr/>
            </p:nvSpPr>
            <p:spPr>
              <a:xfrm flipH="false" flipV="false" rot="0">
                <a:off x="0" y="-6350"/>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24706"/>
                </a:srgbClr>
              </a:solidFill>
            </p:spPr>
          </p:sp>
          <p:sp>
            <p:nvSpPr>
              <p:cNvPr name="Freeform 17" id="17"/>
              <p:cNvSpPr/>
              <p:nvPr/>
            </p:nvSpPr>
            <p:spPr>
              <a:xfrm flipH="false" flipV="false" rot="0">
                <a:off x="0" y="3810542"/>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24706"/>
                </a:srgbClr>
              </a:solidFill>
            </p:spPr>
          </p:sp>
          <p:sp>
            <p:nvSpPr>
              <p:cNvPr name="Freeform 18" id="18"/>
              <p:cNvSpPr/>
              <p:nvPr/>
            </p:nvSpPr>
            <p:spPr>
              <a:xfrm flipH="false" flipV="false" rot="0">
                <a:off x="0" y="7627434"/>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24706"/>
                </a:srgbClr>
              </a:solidFill>
            </p:spPr>
          </p:sp>
          <p:sp>
            <p:nvSpPr>
              <p:cNvPr name="Freeform 19" id="19"/>
              <p:cNvSpPr/>
              <p:nvPr/>
            </p:nvSpPr>
            <p:spPr>
              <a:xfrm flipH="false" flipV="false" rot="0">
                <a:off x="0" y="11444325"/>
                <a:ext cx="13778026" cy="12700"/>
              </a:xfrm>
              <a:custGeom>
                <a:avLst/>
                <a:gdLst/>
                <a:ahLst/>
                <a:cxnLst/>
                <a:rect r="r" b="b" t="t" l="l"/>
                <a:pathLst>
                  <a:path h="12700" w="13778026">
                    <a:moveTo>
                      <a:pt x="0" y="0"/>
                    </a:moveTo>
                    <a:lnTo>
                      <a:pt x="13778026" y="0"/>
                    </a:lnTo>
                    <a:lnTo>
                      <a:pt x="13778026" y="12700"/>
                    </a:lnTo>
                    <a:lnTo>
                      <a:pt x="0" y="12700"/>
                    </a:lnTo>
                    <a:close/>
                  </a:path>
                </a:pathLst>
              </a:custGeom>
              <a:solidFill>
                <a:srgbClr val="291B25">
                  <a:alpha val="60000"/>
                </a:srgbClr>
              </a:solidFill>
            </p:spPr>
          </p:sp>
        </p:grpSp>
        <p:sp>
          <p:nvSpPr>
            <p:cNvPr name="TextBox 20" id="20"/>
            <p:cNvSpPr txBox="true"/>
            <p:nvPr/>
          </p:nvSpPr>
          <p:spPr>
            <a:xfrm rot="0">
              <a:off x="17802" y="266899"/>
              <a:ext cx="555744"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0.75 </a:t>
              </a:r>
            </a:p>
          </p:txBody>
        </p:sp>
        <p:sp>
          <p:nvSpPr>
            <p:cNvPr name="TextBox 21" id="21"/>
            <p:cNvSpPr txBox="true"/>
            <p:nvPr/>
          </p:nvSpPr>
          <p:spPr>
            <a:xfrm rot="0">
              <a:off x="144361" y="2396300"/>
              <a:ext cx="429185"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0.5 </a:t>
              </a:r>
            </a:p>
          </p:txBody>
        </p:sp>
        <p:sp>
          <p:nvSpPr>
            <p:cNvPr name="TextBox 22" id="22"/>
            <p:cNvSpPr txBox="true"/>
            <p:nvPr/>
          </p:nvSpPr>
          <p:spPr>
            <a:xfrm rot="0">
              <a:off x="0" y="4525701"/>
              <a:ext cx="573546"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0.25 </a:t>
              </a:r>
            </a:p>
          </p:txBody>
        </p:sp>
        <p:sp>
          <p:nvSpPr>
            <p:cNvPr name="TextBox 23" id="23"/>
            <p:cNvSpPr txBox="true"/>
            <p:nvPr/>
          </p:nvSpPr>
          <p:spPr>
            <a:xfrm rot="0">
              <a:off x="337698" y="6655102"/>
              <a:ext cx="235848" cy="393734"/>
            </a:xfrm>
            <a:prstGeom prst="rect">
              <a:avLst/>
            </a:prstGeom>
          </p:spPr>
          <p:txBody>
            <a:bodyPr anchor="t" rtlCol="false" tIns="0" lIns="0" bIns="0" rIns="0">
              <a:spAutoFit/>
            </a:bodyPr>
            <a:lstStyle/>
            <a:p>
              <a:pPr algn="r" marL="0" indent="0" lvl="0">
                <a:lnSpc>
                  <a:spcPts val="2296"/>
                </a:lnSpc>
                <a:spcBef>
                  <a:spcPct val="0"/>
                </a:spcBef>
              </a:pPr>
              <a:r>
                <a:rPr lang="en-US" sz="1640" strike="noStrike" u="none">
                  <a:solidFill>
                    <a:srgbClr val="291B25"/>
                  </a:solidFill>
                  <a:latin typeface="Agrandir Narrow"/>
                </a:rPr>
                <a:t>0 </a:t>
              </a:r>
            </a:p>
          </p:txBody>
        </p:sp>
        <p:grpSp>
          <p:nvGrpSpPr>
            <p:cNvPr name="Group 24" id="24"/>
            <p:cNvGrpSpPr>
              <a:grpSpLocks noChangeAspect="true"/>
            </p:cNvGrpSpPr>
            <p:nvPr/>
          </p:nvGrpSpPr>
          <p:grpSpPr>
            <a:xfrm rot="0">
              <a:off x="1929734" y="591993"/>
              <a:ext cx="5251937" cy="305064"/>
              <a:chOff x="2182038" y="170087"/>
              <a:chExt cx="9413950" cy="546819"/>
            </a:xfrm>
          </p:grpSpPr>
          <p:sp>
            <p:nvSpPr>
              <p:cNvPr name="Freeform 25" id="25"/>
              <p:cNvSpPr/>
              <p:nvPr/>
            </p:nvSpPr>
            <p:spPr>
              <a:xfrm flipH="false" flipV="false" rot="0">
                <a:off x="2182038" y="170087"/>
                <a:ext cx="4789502" cy="232165"/>
              </a:xfrm>
              <a:custGeom>
                <a:avLst/>
                <a:gdLst/>
                <a:ahLst/>
                <a:cxnLst/>
                <a:rect r="r" b="b" t="t" l="l"/>
                <a:pathLst>
                  <a:path h="232165" w="4789502">
                    <a:moveTo>
                      <a:pt x="228600" y="228600"/>
                    </a:moveTo>
                    <a:lnTo>
                      <a:pt x="228600" y="0"/>
                    </a:lnTo>
                    <a:lnTo>
                      <a:pt x="228600" y="0"/>
                    </a:lnTo>
                    <a:lnTo>
                      <a:pt x="0" y="0"/>
                    </a:lnTo>
                    <a:lnTo>
                      <a:pt x="0" y="0"/>
                    </a:lnTo>
                    <a:lnTo>
                      <a:pt x="0" y="228600"/>
                    </a:lnTo>
                    <a:lnTo>
                      <a:pt x="0" y="228600"/>
                    </a:lnTo>
                    <a:lnTo>
                      <a:pt x="228600" y="228600"/>
                    </a:lnTo>
                    <a:lnTo>
                      <a:pt x="228600" y="228600"/>
                    </a:lnTo>
                    <a:close/>
                    <a:moveTo>
                      <a:pt x="114932" y="31752"/>
                    </a:moveTo>
                    <a:cubicBezTo>
                      <a:pt x="69484" y="31607"/>
                      <a:pt x="32468" y="68224"/>
                      <a:pt x="32120" y="113670"/>
                    </a:cubicBezTo>
                    <a:cubicBezTo>
                      <a:pt x="31772" y="159117"/>
                      <a:pt x="68223" y="196296"/>
                      <a:pt x="113667" y="196847"/>
                    </a:cubicBezTo>
                    <a:lnTo>
                      <a:pt x="4706342" y="232020"/>
                    </a:lnTo>
                    <a:cubicBezTo>
                      <a:pt x="4751789" y="232164"/>
                      <a:pt x="4788805" y="195548"/>
                      <a:pt x="4789154" y="150101"/>
                    </a:cubicBezTo>
                    <a:cubicBezTo>
                      <a:pt x="4789502" y="104655"/>
                      <a:pt x="4753050" y="67476"/>
                      <a:pt x="4707607" y="66925"/>
                    </a:cubicBezTo>
                    <a:close/>
                  </a:path>
                </a:pathLst>
              </a:custGeom>
              <a:solidFill>
                <a:srgbClr val="291B25"/>
              </a:solidFill>
            </p:spPr>
          </p:sp>
          <p:sp>
            <p:nvSpPr>
              <p:cNvPr name="Freeform 26" id="26"/>
              <p:cNvSpPr/>
              <p:nvPr/>
            </p:nvSpPr>
            <p:spPr>
              <a:xfrm flipH="false" flipV="false" rot="0">
                <a:off x="6774713" y="205259"/>
                <a:ext cx="4821275" cy="285986"/>
              </a:xfrm>
              <a:custGeom>
                <a:avLst/>
                <a:gdLst/>
                <a:ahLst/>
                <a:cxnLst/>
                <a:rect r="r" b="b" t="t" l="l"/>
                <a:pathLst>
                  <a:path h="285986" w="4821275">
                    <a:moveTo>
                      <a:pt x="228600" y="228600"/>
                    </a:moveTo>
                    <a:lnTo>
                      <a:pt x="228600" y="0"/>
                    </a:lnTo>
                    <a:lnTo>
                      <a:pt x="228600" y="0"/>
                    </a:lnTo>
                    <a:lnTo>
                      <a:pt x="0" y="0"/>
                    </a:lnTo>
                    <a:lnTo>
                      <a:pt x="0" y="0"/>
                    </a:lnTo>
                    <a:lnTo>
                      <a:pt x="0" y="228600"/>
                    </a:lnTo>
                    <a:lnTo>
                      <a:pt x="0" y="228600"/>
                    </a:lnTo>
                    <a:lnTo>
                      <a:pt x="228600" y="228600"/>
                    </a:lnTo>
                    <a:lnTo>
                      <a:pt x="228600" y="228600"/>
                    </a:lnTo>
                    <a:close/>
                    <a:moveTo>
                      <a:pt x="115331" y="31757"/>
                    </a:moveTo>
                    <a:cubicBezTo>
                      <a:pt x="69885" y="31392"/>
                      <a:pt x="32692" y="67829"/>
                      <a:pt x="32124" y="113273"/>
                    </a:cubicBezTo>
                    <a:cubicBezTo>
                      <a:pt x="31556" y="158717"/>
                      <a:pt x="67827" y="196073"/>
                      <a:pt x="113268" y="196844"/>
                    </a:cubicBezTo>
                    <a:lnTo>
                      <a:pt x="4705944" y="254230"/>
                    </a:lnTo>
                    <a:cubicBezTo>
                      <a:pt x="4751390" y="254595"/>
                      <a:pt x="4788583" y="218157"/>
                      <a:pt x="4789150" y="172713"/>
                    </a:cubicBezTo>
                    <a:cubicBezTo>
                      <a:pt x="4789718" y="127269"/>
                      <a:pt x="4753447" y="89914"/>
                      <a:pt x="4708006" y="89143"/>
                    </a:cubicBezTo>
                    <a:close/>
                    <a:moveTo>
                      <a:pt x="4821275" y="285987"/>
                    </a:moveTo>
                    <a:lnTo>
                      <a:pt x="4821275" y="57387"/>
                    </a:lnTo>
                    <a:lnTo>
                      <a:pt x="4821275" y="57387"/>
                    </a:lnTo>
                    <a:lnTo>
                      <a:pt x="4592675" y="57387"/>
                    </a:lnTo>
                    <a:lnTo>
                      <a:pt x="4592675" y="57387"/>
                    </a:lnTo>
                    <a:lnTo>
                      <a:pt x="4592675" y="285987"/>
                    </a:lnTo>
                    <a:lnTo>
                      <a:pt x="4592675" y="285987"/>
                    </a:lnTo>
                    <a:lnTo>
                      <a:pt x="4821275" y="285987"/>
                    </a:lnTo>
                    <a:lnTo>
                      <a:pt x="4821275" y="285987"/>
                    </a:lnTo>
                    <a:close/>
                  </a:path>
                </a:pathLst>
              </a:custGeom>
              <a:solidFill>
                <a:srgbClr val="291B25"/>
              </a:solidFill>
            </p:spPr>
          </p:sp>
          <p:sp>
            <p:nvSpPr>
              <p:cNvPr name="Freeform 27" id="27"/>
              <p:cNvSpPr/>
              <p:nvPr/>
            </p:nvSpPr>
            <p:spPr>
              <a:xfrm flipH="false" flipV="false" rot="0">
                <a:off x="2182038" y="356088"/>
                <a:ext cx="4789934" cy="277224"/>
              </a:xfrm>
              <a:custGeom>
                <a:avLst/>
                <a:gdLst/>
                <a:ahLst/>
                <a:cxnLst/>
                <a:rect r="r" b="b" t="t" l="l"/>
                <a:pathLst>
                  <a:path h="277224" w="4789934">
                    <a:moveTo>
                      <a:pt x="228600" y="228600"/>
                    </a:moveTo>
                    <a:lnTo>
                      <a:pt x="228600" y="0"/>
                    </a:lnTo>
                    <a:lnTo>
                      <a:pt x="228600" y="0"/>
                    </a:lnTo>
                    <a:lnTo>
                      <a:pt x="0" y="0"/>
                    </a:lnTo>
                    <a:lnTo>
                      <a:pt x="0" y="0"/>
                    </a:lnTo>
                    <a:lnTo>
                      <a:pt x="0" y="228600"/>
                    </a:lnTo>
                    <a:lnTo>
                      <a:pt x="0" y="228600"/>
                    </a:lnTo>
                    <a:lnTo>
                      <a:pt x="228600" y="228600"/>
                    </a:lnTo>
                    <a:lnTo>
                      <a:pt x="228600" y="228600"/>
                    </a:lnTo>
                    <a:close/>
                    <a:moveTo>
                      <a:pt x="115734" y="31763"/>
                    </a:moveTo>
                    <a:cubicBezTo>
                      <a:pt x="70290" y="31176"/>
                      <a:pt x="32920" y="67432"/>
                      <a:pt x="32130" y="112872"/>
                    </a:cubicBezTo>
                    <a:cubicBezTo>
                      <a:pt x="31341" y="158313"/>
                      <a:pt x="67429" y="195845"/>
                      <a:pt x="112865" y="196838"/>
                    </a:cubicBezTo>
                    <a:lnTo>
                      <a:pt x="4705541" y="276637"/>
                    </a:lnTo>
                    <a:cubicBezTo>
                      <a:pt x="4750985" y="277224"/>
                      <a:pt x="4788354" y="240968"/>
                      <a:pt x="4789144" y="195528"/>
                    </a:cubicBezTo>
                    <a:cubicBezTo>
                      <a:pt x="4789933" y="150087"/>
                      <a:pt x="4753846" y="112555"/>
                      <a:pt x="4708409" y="111562"/>
                    </a:cubicBezTo>
                    <a:close/>
                  </a:path>
                </a:pathLst>
              </a:custGeom>
              <a:solidFill>
                <a:srgbClr val="FF3131"/>
              </a:solidFill>
            </p:spPr>
          </p:sp>
          <p:sp>
            <p:nvSpPr>
              <p:cNvPr name="Freeform 28" id="28"/>
              <p:cNvSpPr/>
              <p:nvPr/>
            </p:nvSpPr>
            <p:spPr>
              <a:xfrm flipH="false" flipV="false" rot="0">
                <a:off x="6774713" y="435888"/>
                <a:ext cx="4821275" cy="281017"/>
              </a:xfrm>
              <a:custGeom>
                <a:avLst/>
                <a:gdLst/>
                <a:ahLst/>
                <a:cxnLst/>
                <a:rect r="r" b="b" t="t" l="l"/>
                <a:pathLst>
                  <a:path h="281017" w="4821275">
                    <a:moveTo>
                      <a:pt x="228600" y="228600"/>
                    </a:moveTo>
                    <a:lnTo>
                      <a:pt x="228600" y="0"/>
                    </a:lnTo>
                    <a:lnTo>
                      <a:pt x="228600" y="0"/>
                    </a:lnTo>
                    <a:lnTo>
                      <a:pt x="0" y="0"/>
                    </a:lnTo>
                    <a:lnTo>
                      <a:pt x="0" y="0"/>
                    </a:lnTo>
                    <a:lnTo>
                      <a:pt x="0" y="228600"/>
                    </a:lnTo>
                    <a:lnTo>
                      <a:pt x="0" y="228600"/>
                    </a:lnTo>
                    <a:lnTo>
                      <a:pt x="228600" y="228600"/>
                    </a:lnTo>
                    <a:lnTo>
                      <a:pt x="228600" y="228600"/>
                    </a:lnTo>
                    <a:close/>
                    <a:moveTo>
                      <a:pt x="115242" y="31755"/>
                    </a:moveTo>
                    <a:cubicBezTo>
                      <a:pt x="69796" y="31440"/>
                      <a:pt x="32642" y="67917"/>
                      <a:pt x="32123" y="113362"/>
                    </a:cubicBezTo>
                    <a:cubicBezTo>
                      <a:pt x="31604" y="158806"/>
                      <a:pt x="67916" y="196123"/>
                      <a:pt x="113357" y="196845"/>
                    </a:cubicBezTo>
                    <a:lnTo>
                      <a:pt x="4706033" y="249262"/>
                    </a:lnTo>
                    <a:cubicBezTo>
                      <a:pt x="4751479" y="249577"/>
                      <a:pt x="4788632" y="213100"/>
                      <a:pt x="4789151" y="167655"/>
                    </a:cubicBezTo>
                    <a:cubicBezTo>
                      <a:pt x="4789670" y="122211"/>
                      <a:pt x="4753359" y="84895"/>
                      <a:pt x="4707917" y="84173"/>
                    </a:cubicBezTo>
                    <a:close/>
                    <a:moveTo>
                      <a:pt x="4821275" y="281017"/>
                    </a:moveTo>
                    <a:lnTo>
                      <a:pt x="4821275" y="52417"/>
                    </a:lnTo>
                    <a:lnTo>
                      <a:pt x="4821275" y="52417"/>
                    </a:lnTo>
                    <a:lnTo>
                      <a:pt x="4592675" y="52417"/>
                    </a:lnTo>
                    <a:lnTo>
                      <a:pt x="4592675" y="52417"/>
                    </a:lnTo>
                    <a:lnTo>
                      <a:pt x="4592675" y="281017"/>
                    </a:lnTo>
                    <a:lnTo>
                      <a:pt x="4592675" y="281017"/>
                    </a:lnTo>
                    <a:lnTo>
                      <a:pt x="4821275" y="281017"/>
                    </a:lnTo>
                    <a:lnTo>
                      <a:pt x="4821275" y="281017"/>
                    </a:lnTo>
                    <a:close/>
                  </a:path>
                </a:pathLst>
              </a:custGeom>
              <a:solidFill>
                <a:srgbClr val="FF3131"/>
              </a:solidFill>
            </p:spPr>
          </p:sp>
        </p:grpSp>
      </p:grpSp>
      <p:sp>
        <p:nvSpPr>
          <p:cNvPr name="TextBox 29" id="29"/>
          <p:cNvSpPr txBox="true"/>
          <p:nvPr/>
        </p:nvSpPr>
        <p:spPr>
          <a:xfrm rot="0">
            <a:off x="1028700" y="1894979"/>
            <a:ext cx="4110134" cy="428300"/>
          </a:xfrm>
          <a:prstGeom prst="rect">
            <a:avLst/>
          </a:prstGeom>
        </p:spPr>
        <p:txBody>
          <a:bodyPr anchor="t" rtlCol="false" tIns="0" lIns="0" bIns="0" rIns="0">
            <a:spAutoFit/>
          </a:bodyPr>
          <a:lstStyle/>
          <a:p>
            <a:pPr>
              <a:lnSpc>
                <a:spcPts val="3476"/>
              </a:lnSpc>
            </a:pPr>
            <a:r>
              <a:rPr lang="en-US" sz="2896" spc="-57">
                <a:solidFill>
                  <a:srgbClr val="56595A"/>
                </a:solidFill>
                <a:latin typeface="Muli Bold"/>
              </a:rPr>
              <a:t>Support Vector Machine</a:t>
            </a:r>
          </a:p>
        </p:txBody>
      </p:sp>
      <p:sp>
        <p:nvSpPr>
          <p:cNvPr name="Freeform 30" id="30"/>
          <p:cNvSpPr/>
          <p:nvPr/>
        </p:nvSpPr>
        <p:spPr>
          <a:xfrm flipH="false" flipV="false" rot="0">
            <a:off x="4270429" y="2818579"/>
            <a:ext cx="7441311" cy="646115"/>
          </a:xfrm>
          <a:custGeom>
            <a:avLst/>
            <a:gdLst/>
            <a:ahLst/>
            <a:cxnLst/>
            <a:rect r="r" b="b" t="t" l="l"/>
            <a:pathLst>
              <a:path h="646115" w="7441311">
                <a:moveTo>
                  <a:pt x="0" y="0"/>
                </a:moveTo>
                <a:lnTo>
                  <a:pt x="7441311" y="0"/>
                </a:lnTo>
                <a:lnTo>
                  <a:pt x="7441311" y="646115"/>
                </a:lnTo>
                <a:lnTo>
                  <a:pt x="0" y="646115"/>
                </a:lnTo>
                <a:lnTo>
                  <a:pt x="0" y="0"/>
                </a:lnTo>
                <a:close/>
              </a:path>
            </a:pathLst>
          </a:custGeom>
          <a:blipFill>
            <a:blip r:embed="rId4"/>
            <a:stretch>
              <a:fillRect l="-912" t="0" r="-2007" b="-976115"/>
            </a:stretch>
          </a:blipFill>
        </p:spPr>
      </p:sp>
      <p:sp>
        <p:nvSpPr>
          <p:cNvPr name="TextBox 31" id="31"/>
          <p:cNvSpPr txBox="true"/>
          <p:nvPr/>
        </p:nvSpPr>
        <p:spPr>
          <a:xfrm rot="0">
            <a:off x="1141105" y="3046209"/>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LOF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32" id="32"/>
          <p:cNvSpPr txBox="true"/>
          <p:nvPr/>
        </p:nvSpPr>
        <p:spPr>
          <a:xfrm rot="0">
            <a:off x="1141105" y="6485100"/>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Z-Score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33" id="33"/>
          <p:cNvSpPr txBox="true"/>
          <p:nvPr/>
        </p:nvSpPr>
        <p:spPr>
          <a:xfrm rot="0">
            <a:off x="13048328" y="7091579"/>
            <a:ext cx="1938338"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Accuracy</a:t>
            </a:r>
          </a:p>
        </p:txBody>
      </p:sp>
      <p:sp>
        <p:nvSpPr>
          <p:cNvPr name="Freeform 34" id="34"/>
          <p:cNvSpPr/>
          <p:nvPr/>
        </p:nvSpPr>
        <p:spPr>
          <a:xfrm flipH="false" flipV="false" rot="0">
            <a:off x="4270429" y="6304482"/>
            <a:ext cx="7718317" cy="616664"/>
          </a:xfrm>
          <a:custGeom>
            <a:avLst/>
            <a:gdLst/>
            <a:ahLst/>
            <a:cxnLst/>
            <a:rect r="r" b="b" t="t" l="l"/>
            <a:pathLst>
              <a:path h="616664" w="7718317">
                <a:moveTo>
                  <a:pt x="0" y="0"/>
                </a:moveTo>
                <a:lnTo>
                  <a:pt x="7718317" y="0"/>
                </a:lnTo>
                <a:lnTo>
                  <a:pt x="7718317" y="616664"/>
                </a:lnTo>
                <a:lnTo>
                  <a:pt x="0" y="616664"/>
                </a:lnTo>
                <a:lnTo>
                  <a:pt x="0" y="0"/>
                </a:lnTo>
                <a:close/>
              </a:path>
            </a:pathLst>
          </a:custGeom>
          <a:blipFill>
            <a:blip r:embed="rId4"/>
            <a:stretch>
              <a:fillRect l="-1082" t="-579221" r="0" b="-469374"/>
            </a:stretch>
          </a:blipFill>
        </p:spPr>
      </p:sp>
      <p:sp>
        <p:nvSpPr>
          <p:cNvPr name="Freeform 35" id="35"/>
          <p:cNvSpPr/>
          <p:nvPr/>
        </p:nvSpPr>
        <p:spPr>
          <a:xfrm flipH="false" flipV="false" rot="0">
            <a:off x="4289756" y="3464694"/>
            <a:ext cx="7402657" cy="921665"/>
          </a:xfrm>
          <a:custGeom>
            <a:avLst/>
            <a:gdLst/>
            <a:ahLst/>
            <a:cxnLst/>
            <a:rect r="r" b="b" t="t" l="l"/>
            <a:pathLst>
              <a:path h="921665" w="7402657">
                <a:moveTo>
                  <a:pt x="0" y="0"/>
                </a:moveTo>
                <a:lnTo>
                  <a:pt x="7402657" y="0"/>
                </a:lnTo>
                <a:lnTo>
                  <a:pt x="7402657" y="921665"/>
                </a:lnTo>
                <a:lnTo>
                  <a:pt x="0" y="921665"/>
                </a:lnTo>
                <a:lnTo>
                  <a:pt x="0" y="0"/>
                </a:lnTo>
                <a:close/>
              </a:path>
            </a:pathLst>
          </a:custGeom>
          <a:blipFill>
            <a:blip r:embed="rId4"/>
            <a:stretch>
              <a:fillRect l="-987" t="-245926" r="-2469" b="-408463"/>
            </a:stretch>
          </a:blipFill>
        </p:spPr>
      </p:sp>
      <p:sp>
        <p:nvSpPr>
          <p:cNvPr name="Freeform 36" id="36"/>
          <p:cNvSpPr/>
          <p:nvPr/>
        </p:nvSpPr>
        <p:spPr>
          <a:xfrm flipH="false" flipV="false" rot="0">
            <a:off x="4289756" y="6921146"/>
            <a:ext cx="7698990" cy="871018"/>
          </a:xfrm>
          <a:custGeom>
            <a:avLst/>
            <a:gdLst/>
            <a:ahLst/>
            <a:cxnLst/>
            <a:rect r="r" b="b" t="t" l="l"/>
            <a:pathLst>
              <a:path h="871018" w="7698990">
                <a:moveTo>
                  <a:pt x="0" y="0"/>
                </a:moveTo>
                <a:lnTo>
                  <a:pt x="7698990" y="0"/>
                </a:lnTo>
                <a:lnTo>
                  <a:pt x="7698990" y="871018"/>
                </a:lnTo>
                <a:lnTo>
                  <a:pt x="0" y="871018"/>
                </a:lnTo>
                <a:lnTo>
                  <a:pt x="0" y="0"/>
                </a:lnTo>
                <a:close/>
              </a:path>
            </a:pathLst>
          </a:custGeom>
          <a:blipFill>
            <a:blip r:embed="rId4"/>
            <a:stretch>
              <a:fillRect l="-1105" t="-673064" r="0" b="-38272"/>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grpSp>
        <p:nvGrpSpPr>
          <p:cNvPr name="Group 5" id="5"/>
          <p:cNvGrpSpPr/>
          <p:nvPr/>
        </p:nvGrpSpPr>
        <p:grpSpPr>
          <a:xfrm rot="0">
            <a:off x="11786642" y="3141069"/>
            <a:ext cx="4628416" cy="5014445"/>
            <a:chOff x="0" y="0"/>
            <a:chExt cx="6171221" cy="6685926"/>
          </a:xfrm>
        </p:grpSpPr>
        <p:sp>
          <p:nvSpPr>
            <p:cNvPr name="TextBox 6" id="6"/>
            <p:cNvSpPr txBox="true"/>
            <p:nvPr/>
          </p:nvSpPr>
          <p:spPr>
            <a:xfrm rot="0">
              <a:off x="814829" y="-57150"/>
              <a:ext cx="968256" cy="328865"/>
            </a:xfrm>
            <a:prstGeom prst="rect">
              <a:avLst/>
            </a:prstGeom>
          </p:spPr>
          <p:txBody>
            <a:bodyPr anchor="t" rtlCol="false" tIns="0" lIns="0" bIns="0" rIns="0">
              <a:spAutoFit/>
            </a:bodyPr>
            <a:lstStyle/>
            <a:p>
              <a:pPr algn="l">
                <a:lnSpc>
                  <a:spcPts val="1911"/>
                </a:lnSpc>
              </a:pPr>
              <a:r>
                <a:rPr lang="en-US" sz="1365">
                  <a:solidFill>
                    <a:srgbClr val="000000"/>
                  </a:solidFill>
                  <a:latin typeface="Overpass"/>
                </a:rPr>
                <a:t>Accuracy</a:t>
              </a:r>
            </a:p>
          </p:txBody>
        </p:sp>
        <p:sp>
          <p:nvSpPr>
            <p:cNvPr name="TextBox 7" id="7"/>
            <p:cNvSpPr txBox="true"/>
            <p:nvPr/>
          </p:nvSpPr>
          <p:spPr>
            <a:xfrm rot="0">
              <a:off x="2216673" y="-57150"/>
              <a:ext cx="960849" cy="328865"/>
            </a:xfrm>
            <a:prstGeom prst="rect">
              <a:avLst/>
            </a:prstGeom>
          </p:spPr>
          <p:txBody>
            <a:bodyPr anchor="t" rtlCol="false" tIns="0" lIns="0" bIns="0" rIns="0">
              <a:spAutoFit/>
            </a:bodyPr>
            <a:lstStyle/>
            <a:p>
              <a:pPr algn="l">
                <a:lnSpc>
                  <a:spcPts val="1911"/>
                </a:lnSpc>
              </a:pPr>
              <a:r>
                <a:rPr lang="en-US" sz="1365">
                  <a:solidFill>
                    <a:srgbClr val="000000"/>
                  </a:solidFill>
                  <a:latin typeface="Overpass"/>
                </a:rPr>
                <a:t>Precision</a:t>
              </a:r>
            </a:p>
          </p:txBody>
        </p:sp>
        <p:sp>
          <p:nvSpPr>
            <p:cNvPr name="TextBox 8" id="8"/>
            <p:cNvSpPr txBox="true"/>
            <p:nvPr/>
          </p:nvSpPr>
          <p:spPr>
            <a:xfrm rot="0">
              <a:off x="3611110" y="-57150"/>
              <a:ext cx="636652" cy="328865"/>
            </a:xfrm>
            <a:prstGeom prst="rect">
              <a:avLst/>
            </a:prstGeom>
          </p:spPr>
          <p:txBody>
            <a:bodyPr anchor="t" rtlCol="false" tIns="0" lIns="0" bIns="0" rIns="0">
              <a:spAutoFit/>
            </a:bodyPr>
            <a:lstStyle/>
            <a:p>
              <a:pPr algn="l">
                <a:lnSpc>
                  <a:spcPts val="1911"/>
                </a:lnSpc>
              </a:pPr>
              <a:r>
                <a:rPr lang="en-US" sz="1365">
                  <a:solidFill>
                    <a:srgbClr val="000000"/>
                  </a:solidFill>
                  <a:latin typeface="Overpass"/>
                </a:rPr>
                <a:t>Recall</a:t>
              </a:r>
            </a:p>
          </p:txBody>
        </p:sp>
        <p:sp>
          <p:nvSpPr>
            <p:cNvPr name="TextBox 9" id="9"/>
            <p:cNvSpPr txBox="true"/>
            <p:nvPr/>
          </p:nvSpPr>
          <p:spPr>
            <a:xfrm rot="0">
              <a:off x="4681350" y="-57150"/>
              <a:ext cx="906109" cy="328865"/>
            </a:xfrm>
            <a:prstGeom prst="rect">
              <a:avLst/>
            </a:prstGeom>
          </p:spPr>
          <p:txBody>
            <a:bodyPr anchor="t" rtlCol="false" tIns="0" lIns="0" bIns="0" rIns="0">
              <a:spAutoFit/>
            </a:bodyPr>
            <a:lstStyle/>
            <a:p>
              <a:pPr algn="l">
                <a:lnSpc>
                  <a:spcPts val="1911"/>
                </a:lnSpc>
              </a:pPr>
              <a:r>
                <a:rPr lang="en-US" sz="1365">
                  <a:solidFill>
                    <a:srgbClr val="000000"/>
                  </a:solidFill>
                  <a:latin typeface="Overpass"/>
                </a:rPr>
                <a:t>F1-Score</a:t>
              </a:r>
            </a:p>
          </p:txBody>
        </p:sp>
        <p:grpSp>
          <p:nvGrpSpPr>
            <p:cNvPr name="Group 10" id="10"/>
            <p:cNvGrpSpPr>
              <a:grpSpLocks noChangeAspect="true"/>
            </p:cNvGrpSpPr>
            <p:nvPr/>
          </p:nvGrpSpPr>
          <p:grpSpPr>
            <a:xfrm rot="0">
              <a:off x="641394" y="92499"/>
              <a:ext cx="3953238" cy="86718"/>
              <a:chOff x="568722" y="-619760"/>
              <a:chExt cx="6947535" cy="152400"/>
            </a:xfrm>
          </p:grpSpPr>
          <p:sp>
            <p:nvSpPr>
              <p:cNvPr name="Freeform 11" id="11"/>
              <p:cNvSpPr/>
              <p:nvPr/>
            </p:nvSpPr>
            <p:spPr>
              <a:xfrm flipH="false" flipV="false" rot="0">
                <a:off x="568722" y="-619760"/>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F3131"/>
              </a:solidFill>
            </p:spPr>
          </p:sp>
          <p:sp>
            <p:nvSpPr>
              <p:cNvPr name="Freeform 12" id="12"/>
              <p:cNvSpPr/>
              <p:nvPr/>
            </p:nvSpPr>
            <p:spPr>
              <a:xfrm flipH="false" flipV="false" rot="0">
                <a:off x="3032363" y="-619760"/>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808286"/>
              </a:solidFill>
            </p:spPr>
          </p:sp>
          <p:sp>
            <p:nvSpPr>
              <p:cNvPr name="Freeform 13" id="13"/>
              <p:cNvSpPr/>
              <p:nvPr/>
            </p:nvSpPr>
            <p:spPr>
              <a:xfrm flipH="false" flipV="false" rot="0">
                <a:off x="5482987" y="-619760"/>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949599"/>
              </a:solidFill>
            </p:spPr>
          </p:sp>
          <p:sp>
            <p:nvSpPr>
              <p:cNvPr name="Freeform 14" id="14"/>
              <p:cNvSpPr/>
              <p:nvPr/>
            </p:nvSpPr>
            <p:spPr>
              <a:xfrm flipH="false" flipV="false" rot="0">
                <a:off x="7363857" y="-619760"/>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3EACA9"/>
              </a:solidFill>
            </p:spPr>
          </p:sp>
        </p:grpSp>
        <p:sp>
          <p:nvSpPr>
            <p:cNvPr name="TextBox 15" id="15"/>
            <p:cNvSpPr txBox="true"/>
            <p:nvPr/>
          </p:nvSpPr>
          <p:spPr>
            <a:xfrm rot="0">
              <a:off x="560774" y="6357061"/>
              <a:ext cx="1270051" cy="328865"/>
            </a:xfrm>
            <a:prstGeom prst="rect">
              <a:avLst/>
            </a:prstGeom>
          </p:spPr>
          <p:txBody>
            <a:bodyPr anchor="t" rtlCol="false" tIns="0" lIns="0" bIns="0" rIns="0">
              <a:spAutoFit/>
            </a:bodyPr>
            <a:lstStyle/>
            <a:p>
              <a:pPr algn="ctr">
                <a:lnSpc>
                  <a:spcPts val="1911"/>
                </a:lnSpc>
              </a:pPr>
              <a:r>
                <a:rPr lang="en-US" sz="1365">
                  <a:solidFill>
                    <a:srgbClr val="000000"/>
                  </a:solidFill>
                  <a:latin typeface="Overpass"/>
                </a:rPr>
                <a:t>Naive Bayes</a:t>
              </a:r>
            </a:p>
          </p:txBody>
        </p:sp>
        <p:sp>
          <p:nvSpPr>
            <p:cNvPr name="TextBox 16" id="16"/>
            <p:cNvSpPr txBox="true"/>
            <p:nvPr/>
          </p:nvSpPr>
          <p:spPr>
            <a:xfrm rot="0">
              <a:off x="2809018" y="6357061"/>
              <a:ext cx="870970" cy="328865"/>
            </a:xfrm>
            <a:prstGeom prst="rect">
              <a:avLst/>
            </a:prstGeom>
          </p:spPr>
          <p:txBody>
            <a:bodyPr anchor="t" rtlCol="false" tIns="0" lIns="0" bIns="0" rIns="0">
              <a:spAutoFit/>
            </a:bodyPr>
            <a:lstStyle/>
            <a:p>
              <a:pPr algn="ctr">
                <a:lnSpc>
                  <a:spcPts val="1911"/>
                </a:lnSpc>
              </a:pPr>
              <a:r>
                <a:rPr lang="en-US" sz="1365">
                  <a:solidFill>
                    <a:srgbClr val="000000"/>
                  </a:solidFill>
                  <a:latin typeface="Overpass"/>
                </a:rPr>
                <a:t>Logistic </a:t>
              </a:r>
            </a:p>
          </p:txBody>
        </p:sp>
        <p:sp>
          <p:nvSpPr>
            <p:cNvPr name="TextBox 17" id="17"/>
            <p:cNvSpPr txBox="true"/>
            <p:nvPr/>
          </p:nvSpPr>
          <p:spPr>
            <a:xfrm rot="0">
              <a:off x="5055681" y="6357061"/>
              <a:ext cx="475050" cy="328865"/>
            </a:xfrm>
            <a:prstGeom prst="rect">
              <a:avLst/>
            </a:prstGeom>
          </p:spPr>
          <p:txBody>
            <a:bodyPr anchor="t" rtlCol="false" tIns="0" lIns="0" bIns="0" rIns="0">
              <a:spAutoFit/>
            </a:bodyPr>
            <a:lstStyle/>
            <a:p>
              <a:pPr algn="ctr">
                <a:lnSpc>
                  <a:spcPts val="1911"/>
                </a:lnSpc>
              </a:pPr>
              <a:r>
                <a:rPr lang="en-US" sz="1365">
                  <a:solidFill>
                    <a:srgbClr val="000000"/>
                  </a:solidFill>
                  <a:latin typeface="Overpass"/>
                </a:rPr>
                <a:t>SVM</a:t>
              </a:r>
            </a:p>
          </p:txBody>
        </p:sp>
        <p:grpSp>
          <p:nvGrpSpPr>
            <p:cNvPr name="Group 18" id="18"/>
            <p:cNvGrpSpPr>
              <a:grpSpLocks noChangeAspect="true"/>
            </p:cNvGrpSpPr>
            <p:nvPr/>
          </p:nvGrpSpPr>
          <p:grpSpPr>
            <a:xfrm rot="0">
              <a:off x="317784" y="445150"/>
              <a:ext cx="5853438" cy="5853438"/>
              <a:chOff x="0" y="0"/>
              <a:chExt cx="10287000" cy="10287000"/>
            </a:xfrm>
          </p:grpSpPr>
          <p:sp>
            <p:nvSpPr>
              <p:cNvPr name="Freeform 19" id="19"/>
              <p:cNvSpPr/>
              <p:nvPr/>
            </p:nvSpPr>
            <p:spPr>
              <a:xfrm flipH="false" flipV="false" rot="0">
                <a:off x="0" y="-63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alpha val="24706"/>
                </a:srgbClr>
              </a:solidFill>
            </p:spPr>
          </p:sp>
          <p:sp>
            <p:nvSpPr>
              <p:cNvPr name="Freeform 20" id="20"/>
              <p:cNvSpPr/>
              <p:nvPr/>
            </p:nvSpPr>
            <p:spPr>
              <a:xfrm flipH="false" flipV="false" rot="0">
                <a:off x="0" y="3422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alpha val="24706"/>
                </a:srgbClr>
              </a:solidFill>
            </p:spPr>
          </p:sp>
          <p:sp>
            <p:nvSpPr>
              <p:cNvPr name="Freeform 21" id="21"/>
              <p:cNvSpPr/>
              <p:nvPr/>
            </p:nvSpPr>
            <p:spPr>
              <a:xfrm flipH="false" flipV="false" rot="0">
                <a:off x="0" y="6851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alpha val="24706"/>
                </a:srgbClr>
              </a:solidFill>
            </p:spPr>
          </p:sp>
          <p:sp>
            <p:nvSpPr>
              <p:cNvPr name="Freeform 22" id="22"/>
              <p:cNvSpPr/>
              <p:nvPr/>
            </p:nvSpPr>
            <p:spPr>
              <a:xfrm flipH="false" flipV="false" rot="0">
                <a:off x="0" y="10280650"/>
                <a:ext cx="10287000" cy="12700"/>
              </a:xfrm>
              <a:custGeom>
                <a:avLst/>
                <a:gdLst/>
                <a:ahLst/>
                <a:cxnLst/>
                <a:rect r="r" b="b" t="t" l="l"/>
                <a:pathLst>
                  <a:path h="12700" w="10287000">
                    <a:moveTo>
                      <a:pt x="0" y="0"/>
                    </a:moveTo>
                    <a:lnTo>
                      <a:pt x="10287000" y="0"/>
                    </a:lnTo>
                    <a:lnTo>
                      <a:pt x="10287000" y="12700"/>
                    </a:lnTo>
                    <a:lnTo>
                      <a:pt x="0" y="12700"/>
                    </a:lnTo>
                    <a:close/>
                  </a:path>
                </a:pathLst>
              </a:custGeom>
              <a:solidFill>
                <a:srgbClr val="000000">
                  <a:alpha val="60000"/>
                </a:srgbClr>
              </a:solidFill>
            </p:spPr>
          </p:sp>
        </p:grpSp>
        <p:sp>
          <p:nvSpPr>
            <p:cNvPr name="TextBox 23" id="23"/>
            <p:cNvSpPr txBox="true"/>
            <p:nvPr/>
          </p:nvSpPr>
          <p:spPr>
            <a:xfrm rot="0">
              <a:off x="8491" y="252143"/>
              <a:ext cx="193669" cy="328865"/>
            </a:xfrm>
            <a:prstGeom prst="rect">
              <a:avLst/>
            </a:prstGeom>
          </p:spPr>
          <p:txBody>
            <a:bodyPr anchor="t" rtlCol="false" tIns="0" lIns="0" bIns="0" rIns="0">
              <a:spAutoFit/>
            </a:bodyPr>
            <a:lstStyle/>
            <a:p>
              <a:pPr algn="r">
                <a:lnSpc>
                  <a:spcPts val="1911"/>
                </a:lnSpc>
              </a:pPr>
              <a:r>
                <a:rPr lang="en-US" sz="1365">
                  <a:solidFill>
                    <a:srgbClr val="000000"/>
                  </a:solidFill>
                  <a:latin typeface="Overpass"/>
                </a:rPr>
                <a:t>3 </a:t>
              </a:r>
            </a:p>
          </p:txBody>
        </p:sp>
        <p:sp>
          <p:nvSpPr>
            <p:cNvPr name="TextBox 24" id="24"/>
            <p:cNvSpPr txBox="true"/>
            <p:nvPr/>
          </p:nvSpPr>
          <p:spPr>
            <a:xfrm rot="0">
              <a:off x="6233" y="2203289"/>
              <a:ext cx="195928" cy="328865"/>
            </a:xfrm>
            <a:prstGeom prst="rect">
              <a:avLst/>
            </a:prstGeom>
          </p:spPr>
          <p:txBody>
            <a:bodyPr anchor="t" rtlCol="false" tIns="0" lIns="0" bIns="0" rIns="0">
              <a:spAutoFit/>
            </a:bodyPr>
            <a:lstStyle/>
            <a:p>
              <a:pPr algn="r">
                <a:lnSpc>
                  <a:spcPts val="1911"/>
                </a:lnSpc>
              </a:pPr>
              <a:r>
                <a:rPr lang="en-US" sz="1365">
                  <a:solidFill>
                    <a:srgbClr val="000000"/>
                  </a:solidFill>
                  <a:latin typeface="Overpass"/>
                </a:rPr>
                <a:t>2 </a:t>
              </a:r>
            </a:p>
          </p:txBody>
        </p:sp>
        <p:sp>
          <p:nvSpPr>
            <p:cNvPr name="TextBox 25" id="25"/>
            <p:cNvSpPr txBox="true"/>
            <p:nvPr/>
          </p:nvSpPr>
          <p:spPr>
            <a:xfrm rot="0">
              <a:off x="61515" y="4154434"/>
              <a:ext cx="140645" cy="328865"/>
            </a:xfrm>
            <a:prstGeom prst="rect">
              <a:avLst/>
            </a:prstGeom>
          </p:spPr>
          <p:txBody>
            <a:bodyPr anchor="t" rtlCol="false" tIns="0" lIns="0" bIns="0" rIns="0">
              <a:spAutoFit/>
            </a:bodyPr>
            <a:lstStyle/>
            <a:p>
              <a:pPr algn="r">
                <a:lnSpc>
                  <a:spcPts val="1911"/>
                </a:lnSpc>
              </a:pPr>
              <a:r>
                <a:rPr lang="en-US" sz="1365">
                  <a:solidFill>
                    <a:srgbClr val="000000"/>
                  </a:solidFill>
                  <a:latin typeface="Overpass"/>
                </a:rPr>
                <a:t>1 </a:t>
              </a:r>
            </a:p>
          </p:txBody>
        </p:sp>
        <p:sp>
          <p:nvSpPr>
            <p:cNvPr name="TextBox 26" id="26"/>
            <p:cNvSpPr txBox="true"/>
            <p:nvPr/>
          </p:nvSpPr>
          <p:spPr>
            <a:xfrm rot="0">
              <a:off x="0" y="6105580"/>
              <a:ext cx="202160" cy="328865"/>
            </a:xfrm>
            <a:prstGeom prst="rect">
              <a:avLst/>
            </a:prstGeom>
          </p:spPr>
          <p:txBody>
            <a:bodyPr anchor="t" rtlCol="false" tIns="0" lIns="0" bIns="0" rIns="0">
              <a:spAutoFit/>
            </a:bodyPr>
            <a:lstStyle/>
            <a:p>
              <a:pPr algn="r">
                <a:lnSpc>
                  <a:spcPts val="1911"/>
                </a:lnSpc>
              </a:pPr>
              <a:r>
                <a:rPr lang="en-US" sz="1365">
                  <a:solidFill>
                    <a:srgbClr val="000000"/>
                  </a:solidFill>
                  <a:latin typeface="Overpass"/>
                </a:rPr>
                <a:t>0 </a:t>
              </a:r>
            </a:p>
          </p:txBody>
        </p:sp>
        <p:grpSp>
          <p:nvGrpSpPr>
            <p:cNvPr name="Group 27" id="27"/>
            <p:cNvGrpSpPr>
              <a:grpSpLocks noChangeAspect="true"/>
            </p:cNvGrpSpPr>
            <p:nvPr/>
          </p:nvGrpSpPr>
          <p:grpSpPr>
            <a:xfrm rot="0">
              <a:off x="317784" y="566412"/>
              <a:ext cx="5853438" cy="5732176"/>
              <a:chOff x="0" y="213108"/>
              <a:chExt cx="10287000" cy="10073892"/>
            </a:xfrm>
          </p:grpSpPr>
          <p:sp>
            <p:nvSpPr>
              <p:cNvPr name="Freeform 28" id="28"/>
              <p:cNvSpPr/>
              <p:nvPr/>
            </p:nvSpPr>
            <p:spPr>
              <a:xfrm flipH="false" flipV="false" rot="0">
                <a:off x="0" y="398213"/>
                <a:ext cx="3086100" cy="9888787"/>
              </a:xfrm>
              <a:custGeom>
                <a:avLst/>
                <a:gdLst/>
                <a:ahLst/>
                <a:cxnLst/>
                <a:rect r="r" b="b" t="t" l="l"/>
                <a:pathLst>
                  <a:path h="9888787" w="3086100">
                    <a:moveTo>
                      <a:pt x="0" y="9888787"/>
                    </a:moveTo>
                    <a:lnTo>
                      <a:pt x="0" y="246888"/>
                    </a:lnTo>
                    <a:cubicBezTo>
                      <a:pt x="0" y="110536"/>
                      <a:pt x="110536" y="0"/>
                      <a:pt x="246888" y="0"/>
                    </a:cubicBezTo>
                    <a:lnTo>
                      <a:pt x="2839212" y="0"/>
                    </a:lnTo>
                    <a:cubicBezTo>
                      <a:pt x="2904691" y="0"/>
                      <a:pt x="2967488" y="26011"/>
                      <a:pt x="3013788" y="72312"/>
                    </a:cubicBezTo>
                    <a:cubicBezTo>
                      <a:pt x="3060089" y="118612"/>
                      <a:pt x="3086100" y="181409"/>
                      <a:pt x="3086100" y="246888"/>
                    </a:cubicBezTo>
                    <a:lnTo>
                      <a:pt x="3086100" y="9888787"/>
                    </a:lnTo>
                    <a:close/>
                  </a:path>
                </a:pathLst>
              </a:custGeom>
              <a:solidFill>
                <a:srgbClr val="3EACA9"/>
              </a:solidFill>
            </p:spPr>
          </p:sp>
          <p:sp>
            <p:nvSpPr>
              <p:cNvPr name="Freeform 29" id="29"/>
              <p:cNvSpPr/>
              <p:nvPr/>
            </p:nvSpPr>
            <p:spPr>
              <a:xfrm flipH="false" flipV="false" rot="0">
                <a:off x="3600450" y="234905"/>
                <a:ext cx="3086100" cy="10052095"/>
              </a:xfrm>
              <a:custGeom>
                <a:avLst/>
                <a:gdLst/>
                <a:ahLst/>
                <a:cxnLst/>
                <a:rect r="r" b="b" t="t" l="l"/>
                <a:pathLst>
                  <a:path h="10052095" w="3086100">
                    <a:moveTo>
                      <a:pt x="0" y="10052095"/>
                    </a:moveTo>
                    <a:lnTo>
                      <a:pt x="0" y="246889"/>
                    </a:lnTo>
                    <a:cubicBezTo>
                      <a:pt x="0" y="181410"/>
                      <a:pt x="26011" y="118613"/>
                      <a:pt x="72312" y="72312"/>
                    </a:cubicBezTo>
                    <a:cubicBezTo>
                      <a:pt x="118612" y="26012"/>
                      <a:pt x="181409" y="0"/>
                      <a:pt x="246888" y="0"/>
                    </a:cubicBezTo>
                    <a:lnTo>
                      <a:pt x="2839212" y="0"/>
                    </a:lnTo>
                    <a:cubicBezTo>
                      <a:pt x="2904691" y="0"/>
                      <a:pt x="2967488" y="26012"/>
                      <a:pt x="3013788" y="72312"/>
                    </a:cubicBezTo>
                    <a:cubicBezTo>
                      <a:pt x="3060088" y="118613"/>
                      <a:pt x="3086100" y="181410"/>
                      <a:pt x="3086100" y="246889"/>
                    </a:cubicBezTo>
                    <a:lnTo>
                      <a:pt x="3086100" y="10052095"/>
                    </a:lnTo>
                    <a:close/>
                  </a:path>
                </a:pathLst>
              </a:custGeom>
              <a:solidFill>
                <a:srgbClr val="3EACA9"/>
              </a:solidFill>
            </p:spPr>
          </p:sp>
          <p:sp>
            <p:nvSpPr>
              <p:cNvPr name="Freeform 30" id="30"/>
              <p:cNvSpPr/>
              <p:nvPr/>
            </p:nvSpPr>
            <p:spPr>
              <a:xfrm flipH="false" flipV="false" rot="0">
                <a:off x="7200900" y="213108"/>
                <a:ext cx="3086100" cy="10073892"/>
              </a:xfrm>
              <a:custGeom>
                <a:avLst/>
                <a:gdLst/>
                <a:ahLst/>
                <a:cxnLst/>
                <a:rect r="r" b="b" t="t" l="l"/>
                <a:pathLst>
                  <a:path h="10073892" w="3086100">
                    <a:moveTo>
                      <a:pt x="0" y="10073892"/>
                    </a:moveTo>
                    <a:lnTo>
                      <a:pt x="0" y="246888"/>
                    </a:lnTo>
                    <a:cubicBezTo>
                      <a:pt x="0" y="181410"/>
                      <a:pt x="26012" y="118613"/>
                      <a:pt x="72312" y="72312"/>
                    </a:cubicBezTo>
                    <a:cubicBezTo>
                      <a:pt x="118612" y="26012"/>
                      <a:pt x="181409" y="0"/>
                      <a:pt x="246888" y="0"/>
                    </a:cubicBezTo>
                    <a:lnTo>
                      <a:pt x="2839212" y="0"/>
                    </a:lnTo>
                    <a:cubicBezTo>
                      <a:pt x="2904691" y="0"/>
                      <a:pt x="2967488" y="26012"/>
                      <a:pt x="3013788" y="72312"/>
                    </a:cubicBezTo>
                    <a:cubicBezTo>
                      <a:pt x="3060088" y="118613"/>
                      <a:pt x="3086100" y="181410"/>
                      <a:pt x="3086100" y="246888"/>
                    </a:cubicBezTo>
                    <a:lnTo>
                      <a:pt x="3086100" y="10073892"/>
                    </a:lnTo>
                    <a:close/>
                  </a:path>
                </a:pathLst>
              </a:custGeom>
              <a:solidFill>
                <a:srgbClr val="3EACA9"/>
              </a:solidFill>
            </p:spPr>
          </p:sp>
          <p:sp>
            <p:nvSpPr>
              <p:cNvPr name="Freeform 31" id="31"/>
              <p:cNvSpPr/>
              <p:nvPr/>
            </p:nvSpPr>
            <p:spPr>
              <a:xfrm flipH="false" flipV="false" rot="0">
                <a:off x="0" y="2842486"/>
                <a:ext cx="3086100" cy="7444514"/>
              </a:xfrm>
              <a:custGeom>
                <a:avLst/>
                <a:gdLst/>
                <a:ahLst/>
                <a:cxnLst/>
                <a:rect r="r" b="b" t="t" l="l"/>
                <a:pathLst>
                  <a:path h="7444514" w="3086100">
                    <a:moveTo>
                      <a:pt x="0" y="0"/>
                    </a:moveTo>
                    <a:lnTo>
                      <a:pt x="3086100" y="0"/>
                    </a:lnTo>
                    <a:lnTo>
                      <a:pt x="3086100" y="7444514"/>
                    </a:lnTo>
                    <a:lnTo>
                      <a:pt x="0" y="7444514"/>
                    </a:lnTo>
                    <a:close/>
                  </a:path>
                </a:pathLst>
              </a:custGeom>
              <a:solidFill>
                <a:srgbClr val="949599"/>
              </a:solidFill>
            </p:spPr>
          </p:sp>
          <p:sp>
            <p:nvSpPr>
              <p:cNvPr name="Freeform 32" id="32"/>
              <p:cNvSpPr/>
              <p:nvPr/>
            </p:nvSpPr>
            <p:spPr>
              <a:xfrm flipH="false" flipV="false" rot="0">
                <a:off x="3600450" y="2737503"/>
                <a:ext cx="3086100" cy="7549497"/>
              </a:xfrm>
              <a:custGeom>
                <a:avLst/>
                <a:gdLst/>
                <a:ahLst/>
                <a:cxnLst/>
                <a:rect r="r" b="b" t="t" l="l"/>
                <a:pathLst>
                  <a:path h="7549497" w="3086100">
                    <a:moveTo>
                      <a:pt x="0" y="0"/>
                    </a:moveTo>
                    <a:lnTo>
                      <a:pt x="3086100" y="0"/>
                    </a:lnTo>
                    <a:lnTo>
                      <a:pt x="3086100" y="7549497"/>
                    </a:lnTo>
                    <a:lnTo>
                      <a:pt x="0" y="7549497"/>
                    </a:lnTo>
                    <a:close/>
                  </a:path>
                </a:pathLst>
              </a:custGeom>
              <a:solidFill>
                <a:srgbClr val="949599"/>
              </a:solidFill>
            </p:spPr>
          </p:sp>
          <p:sp>
            <p:nvSpPr>
              <p:cNvPr name="Freeform 33" id="33"/>
              <p:cNvSpPr/>
              <p:nvPr/>
            </p:nvSpPr>
            <p:spPr>
              <a:xfrm flipH="false" flipV="false" rot="0">
                <a:off x="7200900" y="2719794"/>
                <a:ext cx="3086100" cy="7567206"/>
              </a:xfrm>
              <a:custGeom>
                <a:avLst/>
                <a:gdLst/>
                <a:ahLst/>
                <a:cxnLst/>
                <a:rect r="r" b="b" t="t" l="l"/>
                <a:pathLst>
                  <a:path h="7567206" w="3086100">
                    <a:moveTo>
                      <a:pt x="0" y="0"/>
                    </a:moveTo>
                    <a:lnTo>
                      <a:pt x="3086100" y="0"/>
                    </a:lnTo>
                    <a:lnTo>
                      <a:pt x="3086100" y="7567206"/>
                    </a:lnTo>
                    <a:lnTo>
                      <a:pt x="0" y="7567206"/>
                    </a:lnTo>
                    <a:close/>
                  </a:path>
                </a:pathLst>
              </a:custGeom>
              <a:solidFill>
                <a:srgbClr val="949599"/>
              </a:solidFill>
            </p:spPr>
          </p:sp>
          <p:sp>
            <p:nvSpPr>
              <p:cNvPr name="Freeform 34" id="34"/>
              <p:cNvSpPr/>
              <p:nvPr/>
            </p:nvSpPr>
            <p:spPr>
              <a:xfrm flipH="false" flipV="false" rot="0">
                <a:off x="0" y="5070535"/>
                <a:ext cx="3086100" cy="5216465"/>
              </a:xfrm>
              <a:custGeom>
                <a:avLst/>
                <a:gdLst/>
                <a:ahLst/>
                <a:cxnLst/>
                <a:rect r="r" b="b" t="t" l="l"/>
                <a:pathLst>
                  <a:path h="5216465" w="3086100">
                    <a:moveTo>
                      <a:pt x="0" y="0"/>
                    </a:moveTo>
                    <a:lnTo>
                      <a:pt x="3086100" y="0"/>
                    </a:lnTo>
                    <a:lnTo>
                      <a:pt x="3086100" y="5216465"/>
                    </a:lnTo>
                    <a:lnTo>
                      <a:pt x="0" y="5216465"/>
                    </a:lnTo>
                    <a:close/>
                  </a:path>
                </a:pathLst>
              </a:custGeom>
              <a:solidFill>
                <a:srgbClr val="808286"/>
              </a:solidFill>
            </p:spPr>
          </p:sp>
          <p:sp>
            <p:nvSpPr>
              <p:cNvPr name="Freeform 35" id="35"/>
              <p:cNvSpPr/>
              <p:nvPr/>
            </p:nvSpPr>
            <p:spPr>
              <a:xfrm flipH="false" flipV="false" rot="0">
                <a:off x="3600450" y="5385194"/>
                <a:ext cx="3086100" cy="4901806"/>
              </a:xfrm>
              <a:custGeom>
                <a:avLst/>
                <a:gdLst/>
                <a:ahLst/>
                <a:cxnLst/>
                <a:rect r="r" b="b" t="t" l="l"/>
                <a:pathLst>
                  <a:path h="4901806" w="3086100">
                    <a:moveTo>
                      <a:pt x="0" y="0"/>
                    </a:moveTo>
                    <a:lnTo>
                      <a:pt x="3086100" y="0"/>
                    </a:lnTo>
                    <a:lnTo>
                      <a:pt x="3086100" y="4901806"/>
                    </a:lnTo>
                    <a:lnTo>
                      <a:pt x="0" y="4901806"/>
                    </a:lnTo>
                    <a:close/>
                  </a:path>
                </a:pathLst>
              </a:custGeom>
              <a:solidFill>
                <a:srgbClr val="808286"/>
              </a:solidFill>
            </p:spPr>
          </p:sp>
          <p:sp>
            <p:nvSpPr>
              <p:cNvPr name="Freeform 36" id="36"/>
              <p:cNvSpPr/>
              <p:nvPr/>
            </p:nvSpPr>
            <p:spPr>
              <a:xfrm flipH="false" flipV="false" rot="0">
                <a:off x="7200900" y="5382793"/>
                <a:ext cx="3086100" cy="4904207"/>
              </a:xfrm>
              <a:custGeom>
                <a:avLst/>
                <a:gdLst/>
                <a:ahLst/>
                <a:cxnLst/>
                <a:rect r="r" b="b" t="t" l="l"/>
                <a:pathLst>
                  <a:path h="4904207" w="3086100">
                    <a:moveTo>
                      <a:pt x="0" y="0"/>
                    </a:moveTo>
                    <a:lnTo>
                      <a:pt x="3086100" y="0"/>
                    </a:lnTo>
                    <a:lnTo>
                      <a:pt x="3086100" y="4904207"/>
                    </a:lnTo>
                    <a:lnTo>
                      <a:pt x="0" y="4904207"/>
                    </a:lnTo>
                    <a:close/>
                  </a:path>
                </a:pathLst>
              </a:custGeom>
              <a:solidFill>
                <a:srgbClr val="808286"/>
              </a:solidFill>
            </p:spPr>
          </p:sp>
          <p:sp>
            <p:nvSpPr>
              <p:cNvPr name="Freeform 37" id="37"/>
              <p:cNvSpPr/>
              <p:nvPr/>
            </p:nvSpPr>
            <p:spPr>
              <a:xfrm flipH="false" flipV="false" rot="0">
                <a:off x="0" y="7777510"/>
                <a:ext cx="3086100" cy="2509490"/>
              </a:xfrm>
              <a:custGeom>
                <a:avLst/>
                <a:gdLst/>
                <a:ahLst/>
                <a:cxnLst/>
                <a:rect r="r" b="b" t="t" l="l"/>
                <a:pathLst>
                  <a:path h="2509490" w="3086100">
                    <a:moveTo>
                      <a:pt x="0" y="0"/>
                    </a:moveTo>
                    <a:lnTo>
                      <a:pt x="3086100" y="0"/>
                    </a:lnTo>
                    <a:lnTo>
                      <a:pt x="3086100" y="2509490"/>
                    </a:lnTo>
                    <a:lnTo>
                      <a:pt x="0" y="2509490"/>
                    </a:lnTo>
                    <a:close/>
                  </a:path>
                </a:pathLst>
              </a:custGeom>
              <a:solidFill>
                <a:srgbClr val="FF3131"/>
              </a:solidFill>
            </p:spPr>
          </p:sp>
          <p:sp>
            <p:nvSpPr>
              <p:cNvPr name="Freeform 38" id="38"/>
              <p:cNvSpPr/>
              <p:nvPr/>
            </p:nvSpPr>
            <p:spPr>
              <a:xfrm flipH="false" flipV="false" rot="0">
                <a:off x="3600450" y="7757775"/>
                <a:ext cx="3086100" cy="2529225"/>
              </a:xfrm>
              <a:custGeom>
                <a:avLst/>
                <a:gdLst/>
                <a:ahLst/>
                <a:cxnLst/>
                <a:rect r="r" b="b" t="t" l="l"/>
                <a:pathLst>
                  <a:path h="2529225" w="3086100">
                    <a:moveTo>
                      <a:pt x="0" y="0"/>
                    </a:moveTo>
                    <a:lnTo>
                      <a:pt x="3086100" y="0"/>
                    </a:lnTo>
                    <a:lnTo>
                      <a:pt x="3086100" y="2529225"/>
                    </a:lnTo>
                    <a:lnTo>
                      <a:pt x="0" y="2529225"/>
                    </a:lnTo>
                    <a:close/>
                  </a:path>
                </a:pathLst>
              </a:custGeom>
              <a:solidFill>
                <a:srgbClr val="FF3131"/>
              </a:solidFill>
            </p:spPr>
          </p:sp>
          <p:sp>
            <p:nvSpPr>
              <p:cNvPr name="Freeform 39" id="39"/>
              <p:cNvSpPr/>
              <p:nvPr/>
            </p:nvSpPr>
            <p:spPr>
              <a:xfrm flipH="false" flipV="false" rot="0">
                <a:off x="7200900" y="7750498"/>
                <a:ext cx="3086100" cy="2536502"/>
              </a:xfrm>
              <a:custGeom>
                <a:avLst/>
                <a:gdLst/>
                <a:ahLst/>
                <a:cxnLst/>
                <a:rect r="r" b="b" t="t" l="l"/>
                <a:pathLst>
                  <a:path h="2536502" w="3086100">
                    <a:moveTo>
                      <a:pt x="0" y="0"/>
                    </a:moveTo>
                    <a:lnTo>
                      <a:pt x="3086100" y="0"/>
                    </a:lnTo>
                    <a:lnTo>
                      <a:pt x="3086100" y="2536502"/>
                    </a:lnTo>
                    <a:lnTo>
                      <a:pt x="0" y="2536502"/>
                    </a:lnTo>
                    <a:close/>
                  </a:path>
                </a:pathLst>
              </a:custGeom>
              <a:solidFill>
                <a:srgbClr val="FF3131"/>
              </a:solidFill>
            </p:spPr>
          </p:sp>
        </p:grpSp>
      </p:grpSp>
      <p:sp>
        <p:nvSpPr>
          <p:cNvPr name="TextBox 40" id="40"/>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(Stats)</a:t>
            </a:r>
          </a:p>
        </p:txBody>
      </p:sp>
      <p:sp>
        <p:nvSpPr>
          <p:cNvPr name="Freeform 41" id="41"/>
          <p:cNvSpPr/>
          <p:nvPr/>
        </p:nvSpPr>
        <p:spPr>
          <a:xfrm flipH="false" flipV="false" rot="0">
            <a:off x="1270669" y="1652984"/>
            <a:ext cx="8631971" cy="3995308"/>
          </a:xfrm>
          <a:custGeom>
            <a:avLst/>
            <a:gdLst/>
            <a:ahLst/>
            <a:cxnLst/>
            <a:rect r="r" b="b" t="t" l="l"/>
            <a:pathLst>
              <a:path h="3995308" w="8631971">
                <a:moveTo>
                  <a:pt x="0" y="0"/>
                </a:moveTo>
                <a:lnTo>
                  <a:pt x="8631970" y="0"/>
                </a:lnTo>
                <a:lnTo>
                  <a:pt x="8631970" y="3995308"/>
                </a:lnTo>
                <a:lnTo>
                  <a:pt x="0" y="3995308"/>
                </a:lnTo>
                <a:lnTo>
                  <a:pt x="0" y="0"/>
                </a:lnTo>
                <a:close/>
              </a:path>
            </a:pathLst>
          </a:custGeom>
          <a:blipFill>
            <a:blip r:embed="rId4"/>
            <a:stretch>
              <a:fillRect l="0" t="0" r="0" b="-96145"/>
            </a:stretch>
          </a:blipFill>
        </p:spPr>
      </p:sp>
      <p:sp>
        <p:nvSpPr>
          <p:cNvPr name="Freeform 42" id="42"/>
          <p:cNvSpPr/>
          <p:nvPr/>
        </p:nvSpPr>
        <p:spPr>
          <a:xfrm flipH="false" flipV="false" rot="0">
            <a:off x="1075167" y="5812073"/>
            <a:ext cx="8827472" cy="4007050"/>
          </a:xfrm>
          <a:custGeom>
            <a:avLst/>
            <a:gdLst/>
            <a:ahLst/>
            <a:cxnLst/>
            <a:rect r="r" b="b" t="t" l="l"/>
            <a:pathLst>
              <a:path h="4007050" w="8827472">
                <a:moveTo>
                  <a:pt x="0" y="0"/>
                </a:moveTo>
                <a:lnTo>
                  <a:pt x="8827472" y="0"/>
                </a:lnTo>
                <a:lnTo>
                  <a:pt x="8827472" y="4007050"/>
                </a:lnTo>
                <a:lnTo>
                  <a:pt x="0" y="4007050"/>
                </a:lnTo>
                <a:lnTo>
                  <a:pt x="0" y="0"/>
                </a:lnTo>
                <a:close/>
              </a:path>
            </a:pathLst>
          </a:custGeom>
          <a:blipFill>
            <a:blip r:embed="rId4"/>
            <a:stretch>
              <a:fillRect l="0" t="-10000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Analysis</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TextBox 6" id="6"/>
          <p:cNvSpPr txBox="true"/>
          <p:nvPr/>
        </p:nvSpPr>
        <p:spPr>
          <a:xfrm rot="0">
            <a:off x="843205" y="1654175"/>
            <a:ext cx="16416124" cy="7680325"/>
          </a:xfrm>
          <a:prstGeom prst="rect">
            <a:avLst/>
          </a:prstGeom>
        </p:spPr>
        <p:txBody>
          <a:bodyPr anchor="t" rtlCol="false" tIns="0" lIns="0" bIns="0" rIns="0">
            <a:spAutoFit/>
          </a:bodyPr>
          <a:lstStyle/>
          <a:p>
            <a:pPr marL="539748" indent="-269874" lvl="1">
              <a:lnSpc>
                <a:spcPts val="3049"/>
              </a:lnSpc>
              <a:buFont typeface="Arial"/>
              <a:buChar char="•"/>
            </a:pPr>
            <a:r>
              <a:rPr lang="en-US" sz="2499">
                <a:solidFill>
                  <a:srgbClr val="010101"/>
                </a:solidFill>
                <a:latin typeface="Overpass"/>
              </a:rPr>
              <a:t>If either accuracy or F1 score is used as a metric to evaluate the models, then a clear-cut trade-off can be observed in the models' precision and recall simply because the accuracy increase comes either at the expense of a lower recall or a lower precision.</a:t>
            </a:r>
          </a:p>
          <a:p>
            <a:pPr>
              <a:lnSpc>
                <a:spcPts val="3049"/>
              </a:lnSpc>
            </a:pPr>
          </a:p>
          <a:p>
            <a:pPr marL="539748" indent="-269874" lvl="1">
              <a:lnSpc>
                <a:spcPts val="3049"/>
              </a:lnSpc>
              <a:buFont typeface="Arial"/>
              <a:buChar char="•"/>
            </a:pPr>
            <a:r>
              <a:rPr lang="en-US" sz="2499">
                <a:solidFill>
                  <a:srgbClr val="010101"/>
                </a:solidFill>
                <a:latin typeface="Overpass"/>
              </a:rPr>
              <a:t>In our case scenario, we are more concerned with false negatives than false positives. Therefore positives. Thus, unequal weight is given to misclassification. Thus, a model having higher recall is more desirable. Out of all the models trained, the best re?call was observed in the case of Support Vector Machines (0.7754) on the one hot encoded data, with PCA cleaned using the LOF outlier detection method, which was closely followed by logistic regression with a recall of 0.7715 on the same dataset and following the same methodology. </a:t>
            </a:r>
          </a:p>
          <a:p>
            <a:pPr>
              <a:lnSpc>
                <a:spcPts val="3049"/>
              </a:lnSpc>
            </a:pPr>
          </a:p>
          <a:p>
            <a:pPr marL="539748" indent="-269874" lvl="1">
              <a:lnSpc>
                <a:spcPts val="3049"/>
              </a:lnSpc>
              <a:buFont typeface="Arial"/>
              <a:buChar char="•"/>
            </a:pPr>
            <a:r>
              <a:rPr lang="en-US" sz="2499">
                <a:solidFill>
                  <a:srgbClr val="010101"/>
                </a:solidFill>
                <a:latin typeface="Overpass"/>
              </a:rPr>
              <a:t>Since we are giving unequal weights to misclassification, the F1 Score would be an overall better metric to gauge the model’s performance as compared to accuracy. It can be observed that the F1 scores of all the models trained on the data with LOF as a method of outlier removal were higher than the models trained on data with Z-Score as the outlier removal method.</a:t>
            </a:r>
          </a:p>
          <a:p>
            <a:pPr>
              <a:lnSpc>
                <a:spcPts val="3049"/>
              </a:lnSpc>
            </a:pPr>
          </a:p>
          <a:p>
            <a:pPr marL="539748" indent="-269874" lvl="1">
              <a:lnSpc>
                <a:spcPts val="3049"/>
              </a:lnSpc>
              <a:buFont typeface="Arial"/>
              <a:buChar char="•"/>
            </a:pPr>
            <a:r>
              <a:rPr lang="en-US" sz="2499">
                <a:solidFill>
                  <a:srgbClr val="010101"/>
                </a:solidFill>
                <a:latin typeface="Overpass"/>
              </a:rPr>
              <a:t>Among the values for the F1 score achieved on the models trained on the dataset with LOF as the outlier removal method, the best performance was achieved by Support Vector Machines (SVM) with an F1 score of 0.7305 on the testing data after one hot encoding was applied on the dataset. This was closely followed by Logistic Regression, which was able to achieve an F1 score of 0.7293 on the testing data</a:t>
            </a:r>
          </a:p>
          <a:p>
            <a:pPr>
              <a:lnSpc>
                <a:spcPts val="3049"/>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Conclusion </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TextBox 6" id="6"/>
          <p:cNvSpPr txBox="true"/>
          <p:nvPr/>
        </p:nvSpPr>
        <p:spPr>
          <a:xfrm rot="0">
            <a:off x="995605" y="1806575"/>
            <a:ext cx="16416124" cy="4251325"/>
          </a:xfrm>
          <a:prstGeom prst="rect">
            <a:avLst/>
          </a:prstGeom>
        </p:spPr>
        <p:txBody>
          <a:bodyPr anchor="t" rtlCol="false" tIns="0" lIns="0" bIns="0" rIns="0">
            <a:spAutoFit/>
          </a:bodyPr>
          <a:lstStyle/>
          <a:p>
            <a:pPr marL="539748" indent="-269874" lvl="1">
              <a:lnSpc>
                <a:spcPts val="3049"/>
              </a:lnSpc>
              <a:buFont typeface="Arial"/>
              <a:buChar char="•"/>
            </a:pPr>
            <a:r>
              <a:rPr lang="en-US" sz="2499">
                <a:solidFill>
                  <a:srgbClr val="010101"/>
                </a:solidFill>
                <a:latin typeface="Overpass"/>
              </a:rPr>
              <a:t>From the above analysis, it can be concluded that out of Naive Bayes, Logistic Regression, and Support Vector Machines, the best performance (considering F1 score as the overall evaluation metric) was achieved by Support Vector Machines (0.7305) followed by Logistic Regression (0.7294) and Naive Bayes (0.7274). This makes SVM the best model if only model performance is the concern.</a:t>
            </a:r>
          </a:p>
          <a:p>
            <a:pPr>
              <a:lnSpc>
                <a:spcPts val="3049"/>
              </a:lnSpc>
            </a:pPr>
          </a:p>
          <a:p>
            <a:pPr marL="539748" indent="-269874" lvl="1">
              <a:lnSpc>
                <a:spcPts val="3049"/>
              </a:lnSpc>
              <a:buFont typeface="Arial"/>
              <a:buChar char="•"/>
            </a:pPr>
            <a:r>
              <a:rPr lang="en-US" sz="2499">
                <a:solidFill>
                  <a:srgbClr val="010101"/>
                </a:solidFill>
                <a:latin typeface="Overpass"/>
              </a:rPr>
              <a:t> training times are also considered, making logistic regression the best model since it offers an almost comparable F1 score as SVM but has much lower training times.</a:t>
            </a:r>
          </a:p>
          <a:p>
            <a:pPr>
              <a:lnSpc>
                <a:spcPts val="3049"/>
              </a:lnSpc>
            </a:pPr>
          </a:p>
          <a:p>
            <a:pPr marL="539748" indent="-269874" lvl="1">
              <a:lnSpc>
                <a:spcPts val="3049"/>
              </a:lnSpc>
              <a:buFont typeface="Arial"/>
              <a:buChar char="•"/>
            </a:pPr>
            <a:r>
              <a:rPr lang="en-US" sz="2499">
                <a:solidFill>
                  <a:srgbClr val="010101"/>
                </a:solidFill>
                <a:latin typeface="Overpass"/>
              </a:rPr>
              <a:t>F</a:t>
            </a:r>
            <a:r>
              <a:rPr lang="en-US" sz="2499">
                <a:solidFill>
                  <a:srgbClr val="010101"/>
                </a:solidFill>
                <a:latin typeface="Overpass"/>
              </a:rPr>
              <a:t>urther improvement of the F1 score can be achieved by using other classification models like Decision Trees and Random Forests. The existing models can also further be improved by hyper-parameter tuning via K-Fold Cross Validation, which will be taken up after the midsem evaluation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57" y="7252704"/>
            <a:ext cx="3934294" cy="3258481"/>
          </a:xfrm>
          <a:custGeom>
            <a:avLst/>
            <a:gdLst/>
            <a:ahLst/>
            <a:cxnLst/>
            <a:rect r="r" b="b" t="t" l="l"/>
            <a:pathLst>
              <a:path h="3258481" w="3934294">
                <a:moveTo>
                  <a:pt x="0" y="0"/>
                </a:moveTo>
                <a:lnTo>
                  <a:pt x="3934294" y="0"/>
                </a:lnTo>
                <a:lnTo>
                  <a:pt x="3934294"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94" y="62930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29" y="147867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7611558" y="4671384"/>
            <a:ext cx="564859" cy="709298"/>
          </a:xfrm>
          <a:custGeom>
            <a:avLst/>
            <a:gdLst/>
            <a:ahLst/>
            <a:cxnLst/>
            <a:rect r="r" b="b" t="t" l="l"/>
            <a:pathLst>
              <a:path h="709298" w="564859">
                <a:moveTo>
                  <a:pt x="0" y="0"/>
                </a:moveTo>
                <a:lnTo>
                  <a:pt x="564860" y="0"/>
                </a:lnTo>
                <a:lnTo>
                  <a:pt x="564860" y="709299"/>
                </a:lnTo>
                <a:lnTo>
                  <a:pt x="0" y="7092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75196" y="47452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Meet our Team</a:t>
            </a:r>
          </a:p>
        </p:txBody>
      </p:sp>
      <p:grpSp>
        <p:nvGrpSpPr>
          <p:cNvPr name="Group 7" id="7"/>
          <p:cNvGrpSpPr/>
          <p:nvPr/>
        </p:nvGrpSpPr>
        <p:grpSpPr>
          <a:xfrm rot="0">
            <a:off x="399510" y="2947768"/>
            <a:ext cx="4147548" cy="3978743"/>
            <a:chOff x="0" y="0"/>
            <a:chExt cx="5530064" cy="5304990"/>
          </a:xfrm>
        </p:grpSpPr>
        <p:sp>
          <p:nvSpPr>
            <p:cNvPr name="Freeform 8" id="8"/>
            <p:cNvSpPr/>
            <p:nvPr/>
          </p:nvSpPr>
          <p:spPr>
            <a:xfrm flipH="false" flipV="false" rot="0">
              <a:off x="1756423" y="1971402"/>
              <a:ext cx="611640" cy="768041"/>
            </a:xfrm>
            <a:custGeom>
              <a:avLst/>
              <a:gdLst/>
              <a:ahLst/>
              <a:cxnLst/>
              <a:rect r="r" b="b" t="t" l="l"/>
              <a:pathLst>
                <a:path h="768041" w="611640">
                  <a:moveTo>
                    <a:pt x="0" y="0"/>
                  </a:moveTo>
                  <a:lnTo>
                    <a:pt x="611640" y="0"/>
                  </a:lnTo>
                  <a:lnTo>
                    <a:pt x="611640" y="768041"/>
                  </a:lnTo>
                  <a:lnTo>
                    <a:pt x="0" y="768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948521" y="-47625"/>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Bold"/>
                </a:rPr>
                <a:t>Arnav Gupta</a:t>
              </a:r>
            </a:p>
          </p:txBody>
        </p:sp>
        <p:sp>
          <p:nvSpPr>
            <p:cNvPr name="TextBox 10" id="10"/>
            <p:cNvSpPr txBox="true"/>
            <p:nvPr/>
          </p:nvSpPr>
          <p:spPr>
            <a:xfrm rot="0">
              <a:off x="858475" y="599174"/>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Light"/>
                </a:rPr>
                <a:t>2021236</a:t>
              </a:r>
            </a:p>
          </p:txBody>
        </p:sp>
        <p:sp>
          <p:nvSpPr>
            <p:cNvPr name="TextBox 11" id="11"/>
            <p:cNvSpPr txBox="true"/>
            <p:nvPr/>
          </p:nvSpPr>
          <p:spPr>
            <a:xfrm rot="0">
              <a:off x="0" y="1478095"/>
              <a:ext cx="5530064" cy="3826895"/>
            </a:xfrm>
            <a:prstGeom prst="rect">
              <a:avLst/>
            </a:prstGeom>
          </p:spPr>
          <p:txBody>
            <a:bodyPr anchor="t" rtlCol="false" tIns="0" lIns="0" bIns="0" rIns="0">
              <a:spAutoFit/>
            </a:bodyPr>
            <a:lstStyle/>
            <a:p>
              <a:pPr algn="ctr">
                <a:lnSpc>
                  <a:spcPts val="2454"/>
                </a:lnSpc>
              </a:pPr>
              <a:r>
                <a:rPr lang="en-US" sz="2012">
                  <a:solidFill>
                    <a:srgbClr val="000000"/>
                  </a:solidFill>
                  <a:latin typeface="TT Chocolates Bold"/>
                </a:rPr>
                <a:t>Contributions:</a:t>
              </a:r>
            </a:p>
            <a:p>
              <a:pPr marL="434412" indent="-217206" lvl="1">
                <a:lnSpc>
                  <a:spcPts val="2977"/>
                </a:lnSpc>
                <a:buFont typeface="Arial"/>
                <a:buChar char="•"/>
              </a:pPr>
              <a:r>
                <a:rPr lang="en-US" sz="2012">
                  <a:solidFill>
                    <a:srgbClr val="000000"/>
                  </a:solidFill>
                  <a:latin typeface="TT Chocolates"/>
                </a:rPr>
                <a:t>Data Cleaning</a:t>
              </a:r>
            </a:p>
            <a:p>
              <a:pPr marL="434412" indent="-217206" lvl="1">
                <a:lnSpc>
                  <a:spcPts val="2977"/>
                </a:lnSpc>
                <a:buFont typeface="Arial"/>
                <a:buChar char="•"/>
              </a:pPr>
              <a:r>
                <a:rPr lang="en-US" sz="2012">
                  <a:solidFill>
                    <a:srgbClr val="000000"/>
                  </a:solidFill>
                  <a:latin typeface="TT Chocolates"/>
                </a:rPr>
                <a:t>Multivariate Exploratory Data Analysis</a:t>
              </a:r>
            </a:p>
            <a:p>
              <a:pPr marL="434412" indent="-217206" lvl="1">
                <a:lnSpc>
                  <a:spcPts val="2977"/>
                </a:lnSpc>
                <a:buFont typeface="Arial"/>
                <a:buChar char="•"/>
              </a:pPr>
              <a:r>
                <a:rPr lang="en-US" sz="2012">
                  <a:solidFill>
                    <a:srgbClr val="000000"/>
                  </a:solidFill>
                  <a:latin typeface="TT Chocolates"/>
                </a:rPr>
                <a:t>Outlier Detection using Z-Score</a:t>
              </a:r>
            </a:p>
            <a:p>
              <a:pPr marL="434412" indent="-217206" lvl="1">
                <a:lnSpc>
                  <a:spcPts val="2977"/>
                </a:lnSpc>
                <a:buFont typeface="Arial"/>
                <a:buChar char="•"/>
              </a:pPr>
              <a:r>
                <a:rPr lang="en-US" sz="2012">
                  <a:solidFill>
                    <a:srgbClr val="000000"/>
                  </a:solidFill>
                  <a:latin typeface="TT Chocolates"/>
                </a:rPr>
                <a:t>Support Vector Machines</a:t>
              </a:r>
            </a:p>
            <a:p>
              <a:pPr marL="434412" indent="-217206" lvl="1">
                <a:lnSpc>
                  <a:spcPts val="2977"/>
                </a:lnSpc>
                <a:buFont typeface="Arial"/>
                <a:buChar char="•"/>
              </a:pPr>
              <a:r>
                <a:rPr lang="en-US" sz="2012">
                  <a:solidFill>
                    <a:srgbClr val="000000"/>
                  </a:solidFill>
                  <a:latin typeface="TT Chocolates"/>
                </a:rPr>
                <a:t>Slides</a:t>
              </a:r>
            </a:p>
            <a:p>
              <a:pPr>
                <a:lnSpc>
                  <a:spcPts val="2977"/>
                </a:lnSpc>
              </a:pPr>
            </a:p>
          </p:txBody>
        </p:sp>
      </p:grpSp>
      <p:grpSp>
        <p:nvGrpSpPr>
          <p:cNvPr name="Group 12" id="12"/>
          <p:cNvGrpSpPr/>
          <p:nvPr/>
        </p:nvGrpSpPr>
        <p:grpSpPr>
          <a:xfrm rot="0">
            <a:off x="4704520" y="2947768"/>
            <a:ext cx="4147548" cy="3978743"/>
            <a:chOff x="0" y="0"/>
            <a:chExt cx="5530064" cy="5304990"/>
          </a:xfrm>
        </p:grpSpPr>
        <p:sp>
          <p:nvSpPr>
            <p:cNvPr name="Freeform 13" id="13"/>
            <p:cNvSpPr/>
            <p:nvPr/>
          </p:nvSpPr>
          <p:spPr>
            <a:xfrm flipH="false" flipV="false" rot="0">
              <a:off x="1756423" y="1971402"/>
              <a:ext cx="611640" cy="768041"/>
            </a:xfrm>
            <a:custGeom>
              <a:avLst/>
              <a:gdLst/>
              <a:ahLst/>
              <a:cxnLst/>
              <a:rect r="r" b="b" t="t" l="l"/>
              <a:pathLst>
                <a:path h="768041" w="611640">
                  <a:moveTo>
                    <a:pt x="0" y="0"/>
                  </a:moveTo>
                  <a:lnTo>
                    <a:pt x="611640" y="0"/>
                  </a:lnTo>
                  <a:lnTo>
                    <a:pt x="611640" y="768041"/>
                  </a:lnTo>
                  <a:lnTo>
                    <a:pt x="0" y="768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948521" y="-47625"/>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Bold"/>
                </a:rPr>
                <a:t>Karan Gupta</a:t>
              </a:r>
            </a:p>
          </p:txBody>
        </p:sp>
        <p:sp>
          <p:nvSpPr>
            <p:cNvPr name="TextBox 15" id="15"/>
            <p:cNvSpPr txBox="true"/>
            <p:nvPr/>
          </p:nvSpPr>
          <p:spPr>
            <a:xfrm rot="0">
              <a:off x="858475" y="599174"/>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Light"/>
                </a:rPr>
                <a:t>2021258</a:t>
              </a:r>
            </a:p>
          </p:txBody>
        </p:sp>
        <p:sp>
          <p:nvSpPr>
            <p:cNvPr name="TextBox 16" id="16"/>
            <p:cNvSpPr txBox="true"/>
            <p:nvPr/>
          </p:nvSpPr>
          <p:spPr>
            <a:xfrm rot="0">
              <a:off x="0" y="1478095"/>
              <a:ext cx="5530064" cy="3826895"/>
            </a:xfrm>
            <a:prstGeom prst="rect">
              <a:avLst/>
            </a:prstGeom>
          </p:spPr>
          <p:txBody>
            <a:bodyPr anchor="t" rtlCol="false" tIns="0" lIns="0" bIns="0" rIns="0">
              <a:spAutoFit/>
            </a:bodyPr>
            <a:lstStyle/>
            <a:p>
              <a:pPr algn="ctr">
                <a:lnSpc>
                  <a:spcPts val="2454"/>
                </a:lnSpc>
              </a:pPr>
              <a:r>
                <a:rPr lang="en-US" sz="2012">
                  <a:solidFill>
                    <a:srgbClr val="000000"/>
                  </a:solidFill>
                  <a:latin typeface="TT Chocolates Bold"/>
                </a:rPr>
                <a:t>Contributions:</a:t>
              </a:r>
            </a:p>
            <a:p>
              <a:pPr marL="434412" indent="-217206" lvl="1">
                <a:lnSpc>
                  <a:spcPts val="2977"/>
                </a:lnSpc>
                <a:buFont typeface="Arial"/>
                <a:buChar char="•"/>
              </a:pPr>
              <a:r>
                <a:rPr lang="en-US" sz="2012">
                  <a:solidFill>
                    <a:srgbClr val="000000"/>
                  </a:solidFill>
                  <a:latin typeface="TT Chocolates"/>
                </a:rPr>
                <a:t>Data Cleaning</a:t>
              </a:r>
            </a:p>
            <a:p>
              <a:pPr marL="434412" indent="-217206" lvl="1">
                <a:lnSpc>
                  <a:spcPts val="2977"/>
                </a:lnSpc>
                <a:buFont typeface="Arial"/>
                <a:buChar char="•"/>
              </a:pPr>
              <a:r>
                <a:rPr lang="en-US" sz="2012">
                  <a:solidFill>
                    <a:srgbClr val="000000"/>
                  </a:solidFill>
                  <a:latin typeface="TT Chocolates"/>
                </a:rPr>
                <a:t>Multivariate Exploratory Data Analysis</a:t>
              </a:r>
            </a:p>
            <a:p>
              <a:pPr marL="434412" indent="-217206" lvl="1">
                <a:lnSpc>
                  <a:spcPts val="2977"/>
                </a:lnSpc>
                <a:buFont typeface="Arial"/>
                <a:buChar char="•"/>
              </a:pPr>
              <a:r>
                <a:rPr lang="en-US" sz="2012">
                  <a:solidFill>
                    <a:srgbClr val="000000"/>
                  </a:solidFill>
                  <a:latin typeface="TT Chocolates"/>
                </a:rPr>
                <a:t>Naive Bayes</a:t>
              </a:r>
            </a:p>
            <a:p>
              <a:pPr marL="434412" indent="-217206" lvl="1">
                <a:lnSpc>
                  <a:spcPts val="2977"/>
                </a:lnSpc>
                <a:buFont typeface="Arial"/>
                <a:buChar char="•"/>
              </a:pPr>
              <a:r>
                <a:rPr lang="en-US" sz="2012">
                  <a:solidFill>
                    <a:srgbClr val="000000"/>
                  </a:solidFill>
                  <a:latin typeface="TT Chocolates"/>
                </a:rPr>
                <a:t>Report Writing</a:t>
              </a:r>
            </a:p>
            <a:p>
              <a:pPr marL="434412" indent="-217206" lvl="1">
                <a:lnSpc>
                  <a:spcPts val="2977"/>
                </a:lnSpc>
                <a:buFont typeface="Arial"/>
                <a:buChar char="•"/>
              </a:pPr>
              <a:r>
                <a:rPr lang="en-US" sz="2012">
                  <a:solidFill>
                    <a:srgbClr val="000000"/>
                  </a:solidFill>
                  <a:latin typeface="TT Chocolates"/>
                </a:rPr>
                <a:t>Slides.</a:t>
              </a:r>
            </a:p>
            <a:p>
              <a:pPr>
                <a:lnSpc>
                  <a:spcPts val="2977"/>
                </a:lnSpc>
              </a:pPr>
            </a:p>
          </p:txBody>
        </p:sp>
      </p:grpSp>
      <p:grpSp>
        <p:nvGrpSpPr>
          <p:cNvPr name="Group 17" id="17"/>
          <p:cNvGrpSpPr/>
          <p:nvPr/>
        </p:nvGrpSpPr>
        <p:grpSpPr>
          <a:xfrm rot="0">
            <a:off x="8852068" y="2947768"/>
            <a:ext cx="4147548" cy="3978743"/>
            <a:chOff x="0" y="0"/>
            <a:chExt cx="5530064" cy="5304990"/>
          </a:xfrm>
        </p:grpSpPr>
        <p:sp>
          <p:nvSpPr>
            <p:cNvPr name="Freeform 18" id="18"/>
            <p:cNvSpPr/>
            <p:nvPr/>
          </p:nvSpPr>
          <p:spPr>
            <a:xfrm flipH="false" flipV="false" rot="0">
              <a:off x="1756423" y="1971402"/>
              <a:ext cx="611640" cy="768041"/>
            </a:xfrm>
            <a:custGeom>
              <a:avLst/>
              <a:gdLst/>
              <a:ahLst/>
              <a:cxnLst/>
              <a:rect r="r" b="b" t="t" l="l"/>
              <a:pathLst>
                <a:path h="768041" w="611640">
                  <a:moveTo>
                    <a:pt x="0" y="0"/>
                  </a:moveTo>
                  <a:lnTo>
                    <a:pt x="611640" y="0"/>
                  </a:lnTo>
                  <a:lnTo>
                    <a:pt x="611640" y="768041"/>
                  </a:lnTo>
                  <a:lnTo>
                    <a:pt x="0" y="768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948521" y="-47625"/>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Bold"/>
                </a:rPr>
                <a:t>Shivesh Gulati</a:t>
              </a:r>
            </a:p>
          </p:txBody>
        </p:sp>
        <p:sp>
          <p:nvSpPr>
            <p:cNvPr name="TextBox 20" id="20"/>
            <p:cNvSpPr txBox="true"/>
            <p:nvPr/>
          </p:nvSpPr>
          <p:spPr>
            <a:xfrm rot="0">
              <a:off x="858475" y="599174"/>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Light"/>
                </a:rPr>
                <a:t>2021286</a:t>
              </a:r>
            </a:p>
          </p:txBody>
        </p:sp>
        <p:sp>
          <p:nvSpPr>
            <p:cNvPr name="TextBox 21" id="21"/>
            <p:cNvSpPr txBox="true"/>
            <p:nvPr/>
          </p:nvSpPr>
          <p:spPr>
            <a:xfrm rot="0">
              <a:off x="0" y="1478095"/>
              <a:ext cx="5530064" cy="3826895"/>
            </a:xfrm>
            <a:prstGeom prst="rect">
              <a:avLst/>
            </a:prstGeom>
          </p:spPr>
          <p:txBody>
            <a:bodyPr anchor="t" rtlCol="false" tIns="0" lIns="0" bIns="0" rIns="0">
              <a:spAutoFit/>
            </a:bodyPr>
            <a:lstStyle/>
            <a:p>
              <a:pPr algn="ctr">
                <a:lnSpc>
                  <a:spcPts val="2454"/>
                </a:lnSpc>
              </a:pPr>
              <a:r>
                <a:rPr lang="en-US" sz="2012">
                  <a:solidFill>
                    <a:srgbClr val="000000"/>
                  </a:solidFill>
                  <a:latin typeface="TT Chocolates Bold"/>
                </a:rPr>
                <a:t>Contributions:</a:t>
              </a:r>
            </a:p>
            <a:p>
              <a:pPr marL="434412" indent="-217206" lvl="1">
                <a:lnSpc>
                  <a:spcPts val="2977"/>
                </a:lnSpc>
                <a:buFont typeface="Arial"/>
                <a:buChar char="•"/>
              </a:pPr>
              <a:r>
                <a:rPr lang="en-US" sz="2012">
                  <a:solidFill>
                    <a:srgbClr val="000000"/>
                  </a:solidFill>
                  <a:latin typeface="TT Chocolates"/>
                </a:rPr>
                <a:t>Literature Review (RP-2)</a:t>
              </a:r>
            </a:p>
            <a:p>
              <a:pPr marL="434412" indent="-217206" lvl="1">
                <a:lnSpc>
                  <a:spcPts val="2977"/>
                </a:lnSpc>
                <a:buFont typeface="Arial"/>
                <a:buChar char="•"/>
              </a:pPr>
              <a:r>
                <a:rPr lang="en-US" sz="2012">
                  <a:solidFill>
                    <a:srgbClr val="000000"/>
                  </a:solidFill>
                  <a:latin typeface="TT Chocolates"/>
                </a:rPr>
                <a:t>Univariate Exploratory Data Analysis</a:t>
              </a:r>
            </a:p>
            <a:p>
              <a:pPr marL="434412" indent="-217206" lvl="1">
                <a:lnSpc>
                  <a:spcPts val="2977"/>
                </a:lnSpc>
                <a:buFont typeface="Arial"/>
                <a:buChar char="•"/>
              </a:pPr>
              <a:r>
                <a:rPr lang="en-US" sz="2012">
                  <a:solidFill>
                    <a:srgbClr val="000000"/>
                  </a:solidFill>
                  <a:latin typeface="TT Chocolates"/>
                </a:rPr>
                <a:t>Logistic Regression</a:t>
              </a:r>
            </a:p>
            <a:p>
              <a:pPr marL="434412" indent="-217206" lvl="1">
                <a:lnSpc>
                  <a:spcPts val="2977"/>
                </a:lnSpc>
                <a:buFont typeface="Arial"/>
                <a:buChar char="•"/>
              </a:pPr>
              <a:r>
                <a:rPr lang="en-US" sz="2012">
                  <a:solidFill>
                    <a:srgbClr val="000000"/>
                  </a:solidFill>
                  <a:latin typeface="TT Chocolates"/>
                </a:rPr>
                <a:t>Report Writing</a:t>
              </a:r>
            </a:p>
            <a:p>
              <a:pPr marL="434412" indent="-217206" lvl="1">
                <a:lnSpc>
                  <a:spcPts val="2977"/>
                </a:lnSpc>
                <a:buFont typeface="Arial"/>
                <a:buChar char="•"/>
              </a:pPr>
              <a:r>
                <a:rPr lang="en-US" sz="2012">
                  <a:solidFill>
                    <a:srgbClr val="000000"/>
                  </a:solidFill>
                  <a:latin typeface="TT Chocolates"/>
                </a:rPr>
                <a:t>Slides.</a:t>
              </a:r>
            </a:p>
            <a:p>
              <a:pPr>
                <a:lnSpc>
                  <a:spcPts val="2977"/>
                </a:lnSpc>
              </a:pPr>
            </a:p>
          </p:txBody>
        </p:sp>
      </p:grpSp>
      <p:grpSp>
        <p:nvGrpSpPr>
          <p:cNvPr name="Group 22" id="22"/>
          <p:cNvGrpSpPr/>
          <p:nvPr/>
        </p:nvGrpSpPr>
        <p:grpSpPr>
          <a:xfrm rot="0">
            <a:off x="13161541" y="2947768"/>
            <a:ext cx="4147548" cy="3978743"/>
            <a:chOff x="0" y="0"/>
            <a:chExt cx="5530064" cy="5304990"/>
          </a:xfrm>
        </p:grpSpPr>
        <p:sp>
          <p:nvSpPr>
            <p:cNvPr name="Freeform 23" id="23"/>
            <p:cNvSpPr/>
            <p:nvPr/>
          </p:nvSpPr>
          <p:spPr>
            <a:xfrm flipH="false" flipV="false" rot="0">
              <a:off x="1756423" y="1971402"/>
              <a:ext cx="611640" cy="768041"/>
            </a:xfrm>
            <a:custGeom>
              <a:avLst/>
              <a:gdLst/>
              <a:ahLst/>
              <a:cxnLst/>
              <a:rect r="r" b="b" t="t" l="l"/>
              <a:pathLst>
                <a:path h="768041" w="611640">
                  <a:moveTo>
                    <a:pt x="0" y="0"/>
                  </a:moveTo>
                  <a:lnTo>
                    <a:pt x="611640" y="0"/>
                  </a:lnTo>
                  <a:lnTo>
                    <a:pt x="611640" y="768041"/>
                  </a:lnTo>
                  <a:lnTo>
                    <a:pt x="0" y="768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948521" y="-47625"/>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Bold"/>
                </a:rPr>
                <a:t>Vishal Singh</a:t>
              </a:r>
            </a:p>
          </p:txBody>
        </p:sp>
        <p:sp>
          <p:nvSpPr>
            <p:cNvPr name="TextBox 25" id="25"/>
            <p:cNvSpPr txBox="true"/>
            <p:nvPr/>
          </p:nvSpPr>
          <p:spPr>
            <a:xfrm rot="0">
              <a:off x="858475" y="599174"/>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Light"/>
                </a:rPr>
                <a:t>2021575</a:t>
              </a:r>
            </a:p>
          </p:txBody>
        </p:sp>
        <p:sp>
          <p:nvSpPr>
            <p:cNvPr name="TextBox 26" id="26"/>
            <p:cNvSpPr txBox="true"/>
            <p:nvPr/>
          </p:nvSpPr>
          <p:spPr>
            <a:xfrm rot="0">
              <a:off x="0" y="1478095"/>
              <a:ext cx="5530064" cy="3826895"/>
            </a:xfrm>
            <a:prstGeom prst="rect">
              <a:avLst/>
            </a:prstGeom>
          </p:spPr>
          <p:txBody>
            <a:bodyPr anchor="t" rtlCol="false" tIns="0" lIns="0" bIns="0" rIns="0">
              <a:spAutoFit/>
            </a:bodyPr>
            <a:lstStyle/>
            <a:p>
              <a:pPr algn="ctr">
                <a:lnSpc>
                  <a:spcPts val="2454"/>
                </a:lnSpc>
              </a:pPr>
              <a:r>
                <a:rPr lang="en-US" sz="2012">
                  <a:solidFill>
                    <a:srgbClr val="000000"/>
                  </a:solidFill>
                  <a:latin typeface="TT Chocolates Bold"/>
                </a:rPr>
                <a:t>Contributions:</a:t>
              </a:r>
            </a:p>
            <a:p>
              <a:pPr marL="434412" indent="-217206" lvl="1">
                <a:lnSpc>
                  <a:spcPts val="2977"/>
                </a:lnSpc>
                <a:buFont typeface="Arial"/>
                <a:buChar char="•"/>
              </a:pPr>
              <a:r>
                <a:rPr lang="en-US" sz="2012">
                  <a:solidFill>
                    <a:srgbClr val="000000"/>
                  </a:solidFill>
                  <a:latin typeface="TT Chocolates"/>
                </a:rPr>
                <a:t>Literature Review (RP-1)</a:t>
              </a:r>
            </a:p>
            <a:p>
              <a:pPr marL="434412" indent="-217206" lvl="1">
                <a:lnSpc>
                  <a:spcPts val="2977"/>
                </a:lnSpc>
                <a:buFont typeface="Arial"/>
                <a:buChar char="•"/>
              </a:pPr>
              <a:r>
                <a:rPr lang="en-US" sz="2012">
                  <a:solidFill>
                    <a:srgbClr val="000000"/>
                  </a:solidFill>
                  <a:latin typeface="TT Chocolates"/>
                </a:rPr>
                <a:t>Outlier Detection using Local Outlier Factor</a:t>
              </a:r>
            </a:p>
            <a:p>
              <a:pPr marL="434412" indent="-217206" lvl="1">
                <a:lnSpc>
                  <a:spcPts val="2977"/>
                </a:lnSpc>
                <a:buFont typeface="Arial"/>
                <a:buChar char="•"/>
              </a:pPr>
              <a:r>
                <a:rPr lang="en-US" sz="2012">
                  <a:solidFill>
                    <a:srgbClr val="000000"/>
                  </a:solidFill>
                  <a:latin typeface="TT Chocolates"/>
                </a:rPr>
                <a:t>Data Preprocessing </a:t>
              </a:r>
            </a:p>
            <a:p>
              <a:pPr marL="434412" indent="-217206" lvl="1">
                <a:lnSpc>
                  <a:spcPts val="2977"/>
                </a:lnSpc>
                <a:buFont typeface="Arial"/>
                <a:buChar char="•"/>
              </a:pPr>
              <a:r>
                <a:rPr lang="en-US" sz="2012">
                  <a:solidFill>
                    <a:srgbClr val="000000"/>
                  </a:solidFill>
                  <a:latin typeface="TT Chocolates"/>
                </a:rPr>
                <a:t>Support Vector Machines</a:t>
              </a:r>
            </a:p>
            <a:p>
              <a:pPr marL="434412" indent="-217206" lvl="1">
                <a:lnSpc>
                  <a:spcPts val="2977"/>
                </a:lnSpc>
                <a:buFont typeface="Arial"/>
                <a:buChar char="•"/>
              </a:pPr>
              <a:r>
                <a:rPr lang="en-US" sz="2012">
                  <a:solidFill>
                    <a:srgbClr val="000000"/>
                  </a:solidFill>
                  <a:latin typeface="TT Chocolates"/>
                </a:rPr>
                <a:t>Slides.</a:t>
              </a:r>
            </a:p>
            <a:p>
              <a:pPr>
                <a:lnSpc>
                  <a:spcPts val="2977"/>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pic>
        <p:nvPicPr>
          <p:cNvPr name="Picture 5" id="5"/>
          <p:cNvPicPr>
            <a:picLocks noChangeAspect="true"/>
          </p:cNvPicPr>
          <p:nvPr/>
        </p:nvPicPr>
        <p:blipFill>
          <a:blip r:embed="rId4"/>
          <a:srcRect l="0" t="0" r="0" b="0"/>
          <a:stretch>
            <a:fillRect/>
          </a:stretch>
        </p:blipFill>
        <p:spPr>
          <a:xfrm flipH="false" flipV="false" rot="-10800000">
            <a:off x="5065616" y="3525496"/>
            <a:ext cx="2242916" cy="1009312"/>
          </a:xfrm>
          <a:prstGeom prst="rect">
            <a:avLst/>
          </a:prstGeom>
        </p:spPr>
      </p:pic>
      <p:sp>
        <p:nvSpPr>
          <p:cNvPr name="TextBox 6" id="6"/>
          <p:cNvSpPr txBox="true"/>
          <p:nvPr/>
        </p:nvSpPr>
        <p:spPr>
          <a:xfrm rot="0">
            <a:off x="1159353" y="813462"/>
            <a:ext cx="9404350" cy="971550"/>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Outline</a:t>
            </a:r>
          </a:p>
        </p:txBody>
      </p:sp>
      <p:sp>
        <p:nvSpPr>
          <p:cNvPr name="TextBox 7" id="7"/>
          <p:cNvSpPr txBox="true"/>
          <p:nvPr/>
        </p:nvSpPr>
        <p:spPr>
          <a:xfrm rot="0">
            <a:off x="801075" y="2714636"/>
            <a:ext cx="7031904" cy="5580381"/>
          </a:xfrm>
          <a:prstGeom prst="rect">
            <a:avLst/>
          </a:prstGeom>
        </p:spPr>
        <p:txBody>
          <a:bodyPr anchor="t" rtlCol="false" tIns="0" lIns="0" bIns="0" rIns="0">
            <a:spAutoFit/>
          </a:bodyPr>
          <a:lstStyle/>
          <a:p>
            <a:pPr marL="690879" indent="-345439" lvl="1">
              <a:lnSpc>
                <a:spcPts val="6399"/>
              </a:lnSpc>
              <a:buFont typeface="Arial"/>
              <a:buChar char="•"/>
            </a:pPr>
            <a:r>
              <a:rPr lang="en-US" sz="3199">
                <a:solidFill>
                  <a:srgbClr val="000000"/>
                </a:solidFill>
                <a:latin typeface="Canva Sans Bold"/>
              </a:rPr>
              <a:t>Introduction and Motivation</a:t>
            </a:r>
          </a:p>
          <a:p>
            <a:pPr marL="690879" indent="-345439" lvl="1">
              <a:lnSpc>
                <a:spcPts val="6399"/>
              </a:lnSpc>
              <a:buFont typeface="Arial"/>
              <a:buChar char="•"/>
            </a:pPr>
            <a:r>
              <a:rPr lang="en-US" sz="3199">
                <a:solidFill>
                  <a:srgbClr val="FF3131"/>
                </a:solidFill>
                <a:latin typeface="Canva Sans Bold"/>
              </a:rPr>
              <a:t>Literature Review</a:t>
            </a:r>
          </a:p>
          <a:p>
            <a:pPr marL="690879" indent="-345439" lvl="1">
              <a:lnSpc>
                <a:spcPts val="6399"/>
              </a:lnSpc>
              <a:buFont typeface="Arial"/>
              <a:buChar char="•"/>
            </a:pPr>
            <a:r>
              <a:rPr lang="en-US" sz="3199">
                <a:solidFill>
                  <a:srgbClr val="291B25"/>
                </a:solidFill>
                <a:latin typeface="Canva Sans Bold"/>
              </a:rPr>
              <a:t>Dataset Description</a:t>
            </a:r>
          </a:p>
          <a:p>
            <a:pPr marL="690879" indent="-345439" lvl="1">
              <a:lnSpc>
                <a:spcPts val="6399"/>
              </a:lnSpc>
              <a:buFont typeface="Arial"/>
              <a:buChar char="•"/>
            </a:pPr>
            <a:r>
              <a:rPr lang="en-US" sz="3199">
                <a:solidFill>
                  <a:srgbClr val="000000"/>
                </a:solidFill>
                <a:latin typeface="Canva Sans Bold"/>
              </a:rPr>
              <a:t>Models and Methodologies</a:t>
            </a:r>
          </a:p>
          <a:p>
            <a:pPr marL="690879" indent="-345439" lvl="1">
              <a:lnSpc>
                <a:spcPts val="6399"/>
              </a:lnSpc>
              <a:buFont typeface="Arial"/>
              <a:buChar char="•"/>
            </a:pPr>
            <a:r>
              <a:rPr lang="en-US" sz="3199">
                <a:solidFill>
                  <a:srgbClr val="000000"/>
                </a:solidFill>
                <a:latin typeface="Canva Sans Bold"/>
              </a:rPr>
              <a:t>Result Analysis and Conclusion</a:t>
            </a:r>
          </a:p>
          <a:p>
            <a:pPr marL="690879" indent="-345439" lvl="1">
              <a:lnSpc>
                <a:spcPts val="6399"/>
              </a:lnSpc>
              <a:buFont typeface="Arial"/>
              <a:buChar char="•"/>
            </a:pPr>
            <a:r>
              <a:rPr lang="en-US" sz="3199">
                <a:solidFill>
                  <a:srgbClr val="000000"/>
                </a:solidFill>
                <a:latin typeface="Canva Sans Bold"/>
              </a:rPr>
              <a:t>Timeline</a:t>
            </a:r>
          </a:p>
          <a:p>
            <a:pPr marL="690879" indent="-345439" lvl="1">
              <a:lnSpc>
                <a:spcPts val="6399"/>
              </a:lnSpc>
              <a:buFont typeface="Arial"/>
              <a:buChar char="•"/>
            </a:pPr>
            <a:r>
              <a:rPr lang="en-US" sz="3199">
                <a:solidFill>
                  <a:srgbClr val="000000"/>
                </a:solidFill>
                <a:latin typeface="Canva Sans Bold"/>
              </a:rPr>
              <a:t>Contributions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Freeform 5" id="5">
            <a:hlinkClick r:id="rId5" tooltip="https://www.mdpi.com/1999-4893/16/2/88"/>
          </p:cNvPr>
          <p:cNvSpPr/>
          <p:nvPr/>
        </p:nvSpPr>
        <p:spPr>
          <a:xfrm flipH="false" flipV="false" rot="0">
            <a:off x="12051654" y="2174963"/>
            <a:ext cx="4653254" cy="4338668"/>
          </a:xfrm>
          <a:custGeom>
            <a:avLst/>
            <a:gdLst/>
            <a:ahLst/>
            <a:cxnLst/>
            <a:rect r="r" b="b" t="t" l="l"/>
            <a:pathLst>
              <a:path h="4338668" w="4653254">
                <a:moveTo>
                  <a:pt x="0" y="0"/>
                </a:moveTo>
                <a:lnTo>
                  <a:pt x="4653254" y="0"/>
                </a:lnTo>
                <a:lnTo>
                  <a:pt x="4653254" y="4338668"/>
                </a:lnTo>
                <a:lnTo>
                  <a:pt x="0" y="4338668"/>
                </a:lnTo>
                <a:lnTo>
                  <a:pt x="0" y="0"/>
                </a:lnTo>
                <a:close/>
              </a:path>
            </a:pathLst>
          </a:custGeom>
          <a:blipFill>
            <a:blip r:embed="rId4"/>
            <a:stretch>
              <a:fillRect l="0" t="0" r="0" b="0"/>
            </a:stretch>
          </a:blipFill>
        </p:spPr>
      </p:sp>
      <p:sp>
        <p:nvSpPr>
          <p:cNvPr name="Freeform 6" id="6"/>
          <p:cNvSpPr/>
          <p:nvPr/>
        </p:nvSpPr>
        <p:spPr>
          <a:xfrm flipH="false" flipV="false" rot="0">
            <a:off x="12335353" y="6881076"/>
            <a:ext cx="2660705" cy="1394406"/>
          </a:xfrm>
          <a:custGeom>
            <a:avLst/>
            <a:gdLst/>
            <a:ahLst/>
            <a:cxnLst/>
            <a:rect r="r" b="b" t="t" l="l"/>
            <a:pathLst>
              <a:path h="1394406" w="2660705">
                <a:moveTo>
                  <a:pt x="0" y="0"/>
                </a:moveTo>
                <a:lnTo>
                  <a:pt x="2660705" y="0"/>
                </a:lnTo>
                <a:lnTo>
                  <a:pt x="2660705" y="1394407"/>
                </a:lnTo>
                <a:lnTo>
                  <a:pt x="0" y="1394407"/>
                </a:lnTo>
                <a:lnTo>
                  <a:pt x="0" y="0"/>
                </a:lnTo>
                <a:close/>
              </a:path>
            </a:pathLst>
          </a:custGeom>
          <a:blipFill>
            <a:blip r:embed="rId6"/>
            <a:stretch>
              <a:fillRect l="0" t="0" r="0" b="0"/>
            </a:stretch>
          </a:blipFill>
        </p:spPr>
      </p:sp>
      <p:sp>
        <p:nvSpPr>
          <p:cNvPr name="TextBox 7" id="7"/>
          <p:cNvSpPr txBox="true"/>
          <p:nvPr/>
        </p:nvSpPr>
        <p:spPr>
          <a:xfrm rot="0">
            <a:off x="1159353" y="813462"/>
            <a:ext cx="9404350" cy="962025"/>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Literature Review</a:t>
            </a:r>
          </a:p>
        </p:txBody>
      </p:sp>
      <p:sp>
        <p:nvSpPr>
          <p:cNvPr name="TextBox 8" id="8"/>
          <p:cNvSpPr txBox="true"/>
          <p:nvPr/>
        </p:nvSpPr>
        <p:spPr>
          <a:xfrm rot="0">
            <a:off x="1159353" y="2110352"/>
            <a:ext cx="4877753" cy="789408"/>
          </a:xfrm>
          <a:prstGeom prst="rect">
            <a:avLst/>
          </a:prstGeom>
        </p:spPr>
        <p:txBody>
          <a:bodyPr anchor="t" rtlCol="false" tIns="0" lIns="0" bIns="0" rIns="0">
            <a:spAutoFit/>
          </a:bodyPr>
          <a:lstStyle/>
          <a:p>
            <a:pPr algn="ctr">
              <a:lnSpc>
                <a:spcPts val="6364"/>
              </a:lnSpc>
              <a:spcBef>
                <a:spcPct val="0"/>
              </a:spcBef>
            </a:pPr>
            <a:r>
              <a:rPr lang="en-US" sz="4545">
                <a:solidFill>
                  <a:srgbClr val="3175DB"/>
                </a:solidFill>
                <a:latin typeface="Arimo Bold"/>
              </a:rPr>
              <a:t>Research Paper-1</a:t>
            </a:r>
          </a:p>
        </p:txBody>
      </p:sp>
      <p:sp>
        <p:nvSpPr>
          <p:cNvPr name="TextBox 9" id="9"/>
          <p:cNvSpPr txBox="true"/>
          <p:nvPr/>
        </p:nvSpPr>
        <p:spPr>
          <a:xfrm rot="0">
            <a:off x="855422" y="2833129"/>
            <a:ext cx="10306217" cy="6463143"/>
          </a:xfrm>
          <a:prstGeom prst="rect">
            <a:avLst/>
          </a:prstGeom>
        </p:spPr>
        <p:txBody>
          <a:bodyPr anchor="t" rtlCol="false" tIns="0" lIns="0" bIns="0" rIns="0">
            <a:spAutoFit/>
          </a:bodyPr>
          <a:lstStyle/>
          <a:p>
            <a:pPr>
              <a:lnSpc>
                <a:spcPts val="3388"/>
              </a:lnSpc>
            </a:pPr>
          </a:p>
          <a:p>
            <a:pPr>
              <a:lnSpc>
                <a:spcPts val="3388"/>
              </a:lnSpc>
            </a:pPr>
            <a:r>
              <a:rPr lang="en-US" sz="2420">
                <a:solidFill>
                  <a:srgbClr val="000000"/>
                </a:solidFill>
                <a:latin typeface="Overpass"/>
              </a:rPr>
              <a:t>Aim: To develop a machine learning model to predict Cardiovascular </a:t>
            </a:r>
          </a:p>
          <a:p>
            <a:pPr>
              <a:lnSpc>
                <a:spcPts val="3388"/>
              </a:lnSpc>
            </a:pPr>
            <a:r>
              <a:rPr lang="en-US" sz="2420">
                <a:solidFill>
                  <a:srgbClr val="000000"/>
                </a:solidFill>
                <a:latin typeface="Overpass"/>
              </a:rPr>
              <a:t>Disease Accurately</a:t>
            </a:r>
          </a:p>
          <a:p>
            <a:pPr>
              <a:lnSpc>
                <a:spcPts val="3388"/>
              </a:lnSpc>
            </a:pPr>
          </a:p>
          <a:p>
            <a:pPr marL="522594" indent="-261297" lvl="1">
              <a:lnSpc>
                <a:spcPts val="3388"/>
              </a:lnSpc>
              <a:buFont typeface="Arial"/>
              <a:buChar char="•"/>
            </a:pPr>
            <a:r>
              <a:rPr lang="en-US" sz="2420">
                <a:solidFill>
                  <a:srgbClr val="000000"/>
                </a:solidFill>
                <a:latin typeface="Overpass"/>
              </a:rPr>
              <a:t>The dataset used, consisting of </a:t>
            </a:r>
            <a:r>
              <a:rPr lang="en-US" sz="2420">
                <a:solidFill>
                  <a:srgbClr val="000000"/>
                </a:solidFill>
                <a:latin typeface="Overpass Ultra-Bold"/>
              </a:rPr>
              <a:t>70,000 records</a:t>
            </a:r>
            <a:r>
              <a:rPr lang="en-US" sz="2420">
                <a:solidFill>
                  <a:srgbClr val="000000"/>
                </a:solidFill>
                <a:latin typeface="Overpass"/>
              </a:rPr>
              <a:t>, was taken from Kaggle.com.</a:t>
            </a:r>
          </a:p>
          <a:p>
            <a:pPr marL="522594" indent="-261297" lvl="1">
              <a:lnSpc>
                <a:spcPts val="3388"/>
              </a:lnSpc>
              <a:buFont typeface="Arial"/>
              <a:buChar char="•"/>
            </a:pPr>
            <a:r>
              <a:rPr lang="en-US" sz="2420">
                <a:solidFill>
                  <a:srgbClr val="000000"/>
                </a:solidFill>
                <a:latin typeface="Overpass"/>
              </a:rPr>
              <a:t>The study uses </a:t>
            </a:r>
            <a:r>
              <a:rPr lang="en-US" sz="2420">
                <a:solidFill>
                  <a:srgbClr val="000000"/>
                </a:solidFill>
                <a:latin typeface="Overpass Ultra-Bold"/>
              </a:rPr>
              <a:t>Decision trees, XGBoost, Random forest,</a:t>
            </a:r>
            <a:r>
              <a:rPr lang="en-US" sz="2420">
                <a:solidFill>
                  <a:srgbClr val="000000"/>
                </a:solidFill>
                <a:latin typeface="Overpass"/>
              </a:rPr>
              <a:t> and </a:t>
            </a:r>
            <a:r>
              <a:rPr lang="en-US" sz="2420">
                <a:solidFill>
                  <a:srgbClr val="000000"/>
                </a:solidFill>
                <a:latin typeface="Overpass Ultra-Bold"/>
              </a:rPr>
              <a:t>multilayer perceptron</a:t>
            </a:r>
            <a:r>
              <a:rPr lang="en-US" sz="2420">
                <a:solidFill>
                  <a:srgbClr val="000000"/>
                </a:solidFill>
                <a:latin typeface="Overpass"/>
              </a:rPr>
              <a:t> models. These were optimized using GridSearchCV.</a:t>
            </a:r>
          </a:p>
          <a:p>
            <a:pPr marL="522594" indent="-261297" lvl="1">
              <a:lnSpc>
                <a:spcPts val="3388"/>
              </a:lnSpc>
              <a:buFont typeface="Arial"/>
              <a:buChar char="•"/>
            </a:pPr>
            <a:r>
              <a:rPr lang="en-US" sz="2420">
                <a:solidFill>
                  <a:srgbClr val="000000"/>
                </a:solidFill>
                <a:latin typeface="Overpass"/>
              </a:rPr>
              <a:t>Since dataset was mostly categorical, various techniques for outlier detection were used, resulting data had </a:t>
            </a:r>
            <a:r>
              <a:rPr lang="en-US" sz="2420">
                <a:solidFill>
                  <a:srgbClr val="000000"/>
                </a:solidFill>
                <a:latin typeface="Overpass Ultra-Bold"/>
              </a:rPr>
              <a:t>57,155</a:t>
            </a:r>
            <a:r>
              <a:rPr lang="en-US" sz="2420">
                <a:solidFill>
                  <a:srgbClr val="000000"/>
                </a:solidFill>
                <a:latin typeface="Overpass"/>
              </a:rPr>
              <a:t> instances.</a:t>
            </a:r>
          </a:p>
          <a:p>
            <a:pPr marL="522594" indent="-261297" lvl="1">
              <a:lnSpc>
                <a:spcPts val="3388"/>
              </a:lnSpc>
              <a:buFont typeface="Arial"/>
              <a:buChar char="•"/>
            </a:pPr>
            <a:r>
              <a:rPr lang="en-US" sz="2420">
                <a:solidFill>
                  <a:srgbClr val="000000"/>
                </a:solidFill>
                <a:latin typeface="Overpass"/>
              </a:rPr>
              <a:t>Feature engineering such as binning(converting continuous data to categorical) was applied to age, height, weight, systolic blood pressure, and diastolic blood pressure.</a:t>
            </a:r>
          </a:p>
          <a:p>
            <a:pPr>
              <a:lnSpc>
                <a:spcPts val="3388"/>
              </a:lnSpc>
            </a:pPr>
          </a:p>
        </p:txBody>
      </p:sp>
      <p:sp>
        <p:nvSpPr>
          <p:cNvPr name="TextBox 10" id="10"/>
          <p:cNvSpPr txBox="true"/>
          <p:nvPr/>
        </p:nvSpPr>
        <p:spPr>
          <a:xfrm rot="0">
            <a:off x="-3233224" y="9868056"/>
            <a:ext cx="14602049" cy="254351"/>
          </a:xfrm>
          <a:prstGeom prst="rect">
            <a:avLst/>
          </a:prstGeom>
        </p:spPr>
        <p:txBody>
          <a:bodyPr anchor="t" rtlCol="false" tIns="0" lIns="0" bIns="0" rIns="0">
            <a:spAutoFit/>
          </a:bodyPr>
          <a:lstStyle/>
          <a:p>
            <a:pPr algn="ctr">
              <a:lnSpc>
                <a:spcPts val="2146"/>
              </a:lnSpc>
            </a:pPr>
            <a:r>
              <a:rPr lang="en-US" sz="1533">
                <a:solidFill>
                  <a:srgbClr val="000000"/>
                </a:solidFill>
                <a:latin typeface="Canva Sans"/>
              </a:rPr>
              <a:t>Images taken from : https://www.mdpi.com/1999-4893/16/2/88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TextBox 5" id="5"/>
          <p:cNvSpPr txBox="true"/>
          <p:nvPr/>
        </p:nvSpPr>
        <p:spPr>
          <a:xfrm rot="0">
            <a:off x="1159353" y="813462"/>
            <a:ext cx="9404350" cy="962025"/>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Literature Review</a:t>
            </a:r>
          </a:p>
        </p:txBody>
      </p:sp>
      <p:sp>
        <p:nvSpPr>
          <p:cNvPr name="TextBox 6" id="6"/>
          <p:cNvSpPr txBox="true"/>
          <p:nvPr/>
        </p:nvSpPr>
        <p:spPr>
          <a:xfrm rot="0">
            <a:off x="834452" y="1962825"/>
            <a:ext cx="8271448" cy="789408"/>
          </a:xfrm>
          <a:prstGeom prst="rect">
            <a:avLst/>
          </a:prstGeom>
        </p:spPr>
        <p:txBody>
          <a:bodyPr anchor="t" rtlCol="false" tIns="0" lIns="0" bIns="0" rIns="0">
            <a:spAutoFit/>
          </a:bodyPr>
          <a:lstStyle/>
          <a:p>
            <a:pPr algn="ctr">
              <a:lnSpc>
                <a:spcPts val="6364"/>
              </a:lnSpc>
              <a:spcBef>
                <a:spcPct val="0"/>
              </a:spcBef>
            </a:pPr>
            <a:r>
              <a:rPr lang="en-US" sz="4545">
                <a:solidFill>
                  <a:srgbClr val="245BC6"/>
                </a:solidFill>
                <a:latin typeface="Arimo Bold"/>
              </a:rPr>
              <a:t>Research Paper-1(continued)</a:t>
            </a:r>
          </a:p>
        </p:txBody>
      </p:sp>
      <p:sp>
        <p:nvSpPr>
          <p:cNvPr name="TextBox 7" id="7"/>
          <p:cNvSpPr txBox="true"/>
          <p:nvPr/>
        </p:nvSpPr>
        <p:spPr>
          <a:xfrm rot="0">
            <a:off x="704850" y="2360036"/>
            <a:ext cx="10751204" cy="6034518"/>
          </a:xfrm>
          <a:prstGeom prst="rect">
            <a:avLst/>
          </a:prstGeom>
        </p:spPr>
        <p:txBody>
          <a:bodyPr anchor="t" rtlCol="false" tIns="0" lIns="0" bIns="0" rIns="0">
            <a:spAutoFit/>
          </a:bodyPr>
          <a:lstStyle/>
          <a:p>
            <a:pPr>
              <a:lnSpc>
                <a:spcPts val="3388"/>
              </a:lnSpc>
            </a:pPr>
          </a:p>
          <a:p>
            <a:pPr>
              <a:lnSpc>
                <a:spcPts val="3388"/>
              </a:lnSpc>
            </a:pPr>
            <a:r>
              <a:rPr lang="en-US" sz="2420">
                <a:solidFill>
                  <a:srgbClr val="000000"/>
                </a:solidFill>
                <a:latin typeface="Overpass"/>
              </a:rPr>
              <a:t>Aim: To develop a machine learning model to predict Cardiovascular </a:t>
            </a:r>
          </a:p>
          <a:p>
            <a:pPr>
              <a:lnSpc>
                <a:spcPts val="3388"/>
              </a:lnSpc>
            </a:pPr>
            <a:r>
              <a:rPr lang="en-US" sz="2420">
                <a:solidFill>
                  <a:srgbClr val="000000"/>
                </a:solidFill>
                <a:latin typeface="Overpass"/>
              </a:rPr>
              <a:t>Disease Accurately</a:t>
            </a:r>
          </a:p>
          <a:p>
            <a:pPr>
              <a:lnSpc>
                <a:spcPts val="3388"/>
              </a:lnSpc>
            </a:pPr>
          </a:p>
          <a:p>
            <a:pPr marL="522594" indent="-261297" lvl="1">
              <a:lnSpc>
                <a:spcPts val="3388"/>
              </a:lnSpc>
              <a:buFont typeface="Arial"/>
              <a:buChar char="•"/>
            </a:pPr>
            <a:r>
              <a:rPr lang="en-US" sz="2420">
                <a:solidFill>
                  <a:srgbClr val="000000"/>
                </a:solidFill>
                <a:latin typeface="Overpass"/>
              </a:rPr>
              <a:t>Two derived parameters, viz Body Mass Index (</a:t>
            </a:r>
            <a:r>
              <a:rPr lang="en-US" sz="2420">
                <a:solidFill>
                  <a:srgbClr val="000000"/>
                </a:solidFill>
                <a:latin typeface="Overpass Ultra-Bold"/>
              </a:rPr>
              <a:t>BMI</a:t>
            </a:r>
            <a:r>
              <a:rPr lang="en-US" sz="2420">
                <a:solidFill>
                  <a:srgbClr val="000000"/>
                </a:solidFill>
                <a:latin typeface="Overpass"/>
              </a:rPr>
              <a:t>) and Mean Arterial Pressure (</a:t>
            </a:r>
            <a:r>
              <a:rPr lang="en-US" sz="2420">
                <a:solidFill>
                  <a:srgbClr val="000000"/>
                </a:solidFill>
                <a:latin typeface="Overpass Ultra-Bold"/>
              </a:rPr>
              <a:t>MAP</a:t>
            </a:r>
            <a:r>
              <a:rPr lang="en-US" sz="2420">
                <a:solidFill>
                  <a:srgbClr val="000000"/>
                </a:solidFill>
                <a:latin typeface="Overpass"/>
              </a:rPr>
              <a:t>), were derived from age, weight, Systolic Blood Pressure, Diastolic Blood Pressure, respectively.</a:t>
            </a:r>
          </a:p>
          <a:p>
            <a:pPr marL="522594" indent="-261297" lvl="1">
              <a:lnSpc>
                <a:spcPts val="3388"/>
              </a:lnSpc>
              <a:buFont typeface="Arial"/>
              <a:buChar char="•"/>
            </a:pPr>
            <a:r>
              <a:rPr lang="en-US" sz="2420">
                <a:solidFill>
                  <a:srgbClr val="000000"/>
                </a:solidFill>
                <a:latin typeface="Overpass"/>
              </a:rPr>
              <a:t>K-Modes clustering was used over K-means as it was not suitable for categorical dataset. optimal number was found using elbow curve method.</a:t>
            </a:r>
          </a:p>
          <a:p>
            <a:pPr marL="522594" indent="-261297" lvl="1">
              <a:lnSpc>
                <a:spcPts val="3388"/>
              </a:lnSpc>
              <a:buFont typeface="Arial"/>
              <a:buChar char="•"/>
            </a:pPr>
            <a:r>
              <a:rPr lang="en-US" sz="2420">
                <a:solidFill>
                  <a:srgbClr val="000000"/>
                </a:solidFill>
                <a:latin typeface="Overpass"/>
              </a:rPr>
              <a:t>The dataset was divided on gender basis for better prediction.</a:t>
            </a:r>
          </a:p>
          <a:p>
            <a:pPr marL="522594" indent="-261297" lvl="1">
              <a:lnSpc>
                <a:spcPts val="3388"/>
              </a:lnSpc>
              <a:buFont typeface="Arial"/>
              <a:buChar char="•"/>
            </a:pPr>
            <a:r>
              <a:rPr lang="en-US" sz="2420">
                <a:solidFill>
                  <a:srgbClr val="000000"/>
                </a:solidFill>
                <a:latin typeface="Overpass"/>
              </a:rPr>
              <a:t>The dataset was split into </a:t>
            </a:r>
            <a:r>
              <a:rPr lang="en-US" sz="2420">
                <a:solidFill>
                  <a:srgbClr val="000000"/>
                </a:solidFill>
                <a:latin typeface="Overpass Ultra-Bold"/>
              </a:rPr>
              <a:t>80:20</a:t>
            </a:r>
            <a:r>
              <a:rPr lang="en-US" sz="2420">
                <a:solidFill>
                  <a:srgbClr val="000000"/>
                </a:solidFill>
                <a:latin typeface="Overpass"/>
              </a:rPr>
              <a:t> for training and testing.</a:t>
            </a:r>
          </a:p>
          <a:p>
            <a:pPr marL="522594" indent="-261297" lvl="1">
              <a:lnSpc>
                <a:spcPts val="3388"/>
              </a:lnSpc>
              <a:buFont typeface="Arial"/>
              <a:buChar char="•"/>
            </a:pPr>
            <a:r>
              <a:rPr lang="en-US" sz="2420">
                <a:solidFill>
                  <a:srgbClr val="000000"/>
                </a:solidFill>
                <a:latin typeface="Overpass"/>
              </a:rPr>
              <a:t>MLP was best to perform with an accuracy of </a:t>
            </a:r>
            <a:r>
              <a:rPr lang="en-US" sz="2420">
                <a:solidFill>
                  <a:srgbClr val="000000"/>
                </a:solidFill>
                <a:latin typeface="Overpass Ultra-Bold"/>
              </a:rPr>
              <a:t>87.28%</a:t>
            </a:r>
            <a:r>
              <a:rPr lang="en-US" sz="2420">
                <a:solidFill>
                  <a:srgbClr val="000000"/>
                </a:solidFill>
                <a:latin typeface="Overpass"/>
              </a:rPr>
              <a:t> and other algorithms like XGBoost and random forest also showed comparable performances. </a:t>
            </a:r>
          </a:p>
        </p:txBody>
      </p:sp>
      <p:sp>
        <p:nvSpPr>
          <p:cNvPr name="Freeform 8" id="8"/>
          <p:cNvSpPr/>
          <p:nvPr/>
        </p:nvSpPr>
        <p:spPr>
          <a:xfrm flipH="false" flipV="false" rot="0">
            <a:off x="11334917" y="2419442"/>
            <a:ext cx="3106635" cy="2395617"/>
          </a:xfrm>
          <a:custGeom>
            <a:avLst/>
            <a:gdLst/>
            <a:ahLst/>
            <a:cxnLst/>
            <a:rect r="r" b="b" t="t" l="l"/>
            <a:pathLst>
              <a:path h="2395617" w="3106635">
                <a:moveTo>
                  <a:pt x="0" y="0"/>
                </a:moveTo>
                <a:lnTo>
                  <a:pt x="3106635" y="0"/>
                </a:lnTo>
                <a:lnTo>
                  <a:pt x="3106635" y="2395617"/>
                </a:lnTo>
                <a:lnTo>
                  <a:pt x="0" y="2395617"/>
                </a:lnTo>
                <a:lnTo>
                  <a:pt x="0" y="0"/>
                </a:lnTo>
                <a:close/>
              </a:path>
            </a:pathLst>
          </a:custGeom>
          <a:blipFill>
            <a:blip r:embed="rId4"/>
            <a:stretch>
              <a:fillRect l="0" t="0" r="0" b="0"/>
            </a:stretch>
          </a:blipFill>
        </p:spPr>
      </p:sp>
      <p:sp>
        <p:nvSpPr>
          <p:cNvPr name="Freeform 9" id="9"/>
          <p:cNvSpPr/>
          <p:nvPr/>
        </p:nvSpPr>
        <p:spPr>
          <a:xfrm flipH="false" flipV="false" rot="0">
            <a:off x="14862085" y="2419442"/>
            <a:ext cx="3105946" cy="2395617"/>
          </a:xfrm>
          <a:custGeom>
            <a:avLst/>
            <a:gdLst/>
            <a:ahLst/>
            <a:cxnLst/>
            <a:rect r="r" b="b" t="t" l="l"/>
            <a:pathLst>
              <a:path h="2395617" w="3105946">
                <a:moveTo>
                  <a:pt x="0" y="0"/>
                </a:moveTo>
                <a:lnTo>
                  <a:pt x="3105946" y="0"/>
                </a:lnTo>
                <a:lnTo>
                  <a:pt x="3105946" y="2395617"/>
                </a:lnTo>
                <a:lnTo>
                  <a:pt x="0" y="2395617"/>
                </a:lnTo>
                <a:lnTo>
                  <a:pt x="0" y="0"/>
                </a:lnTo>
                <a:close/>
              </a:path>
            </a:pathLst>
          </a:custGeom>
          <a:blipFill>
            <a:blip r:embed="rId5"/>
            <a:stretch>
              <a:fillRect l="0" t="0" r="0" b="0"/>
            </a:stretch>
          </a:blipFill>
        </p:spPr>
      </p:sp>
      <p:sp>
        <p:nvSpPr>
          <p:cNvPr name="Freeform 10" id="10"/>
          <p:cNvSpPr/>
          <p:nvPr/>
        </p:nvSpPr>
        <p:spPr>
          <a:xfrm flipH="false" flipV="false" rot="0">
            <a:off x="11795753" y="5143500"/>
            <a:ext cx="6132664" cy="2542208"/>
          </a:xfrm>
          <a:custGeom>
            <a:avLst/>
            <a:gdLst/>
            <a:ahLst/>
            <a:cxnLst/>
            <a:rect r="r" b="b" t="t" l="l"/>
            <a:pathLst>
              <a:path h="2542208" w="6132664">
                <a:moveTo>
                  <a:pt x="0" y="0"/>
                </a:moveTo>
                <a:lnTo>
                  <a:pt x="6132664" y="0"/>
                </a:lnTo>
                <a:lnTo>
                  <a:pt x="6132664" y="2542208"/>
                </a:lnTo>
                <a:lnTo>
                  <a:pt x="0" y="2542208"/>
                </a:lnTo>
                <a:lnTo>
                  <a:pt x="0" y="0"/>
                </a:lnTo>
                <a:close/>
              </a:path>
            </a:pathLst>
          </a:custGeom>
          <a:blipFill>
            <a:blip r:embed="rId6"/>
            <a:stretch>
              <a:fillRect l="0" t="0" r="0" b="0"/>
            </a:stretch>
          </a:blipFill>
        </p:spPr>
      </p:sp>
      <p:sp>
        <p:nvSpPr>
          <p:cNvPr name="TextBox 11" id="11"/>
          <p:cNvSpPr txBox="true"/>
          <p:nvPr/>
        </p:nvSpPr>
        <p:spPr>
          <a:xfrm rot="0">
            <a:off x="628431" y="8413604"/>
            <a:ext cx="14975180" cy="1052911"/>
          </a:xfrm>
          <a:prstGeom prst="rect">
            <a:avLst/>
          </a:prstGeom>
        </p:spPr>
        <p:txBody>
          <a:bodyPr anchor="t" rtlCol="false" tIns="0" lIns="0" bIns="0" rIns="0">
            <a:spAutoFit/>
          </a:bodyPr>
          <a:lstStyle/>
          <a:p>
            <a:pPr algn="ctr">
              <a:lnSpc>
                <a:spcPts val="3915"/>
              </a:lnSpc>
              <a:spcBef>
                <a:spcPct val="0"/>
              </a:spcBef>
            </a:pPr>
            <a:r>
              <a:rPr lang="en-US" sz="2796">
                <a:solidFill>
                  <a:srgbClr val="000000"/>
                </a:solidFill>
                <a:latin typeface="Overpass"/>
              </a:rPr>
              <a:t>To conclude, this research paper applied models that achieved an accuracy of </a:t>
            </a:r>
            <a:r>
              <a:rPr lang="en-US" sz="2796">
                <a:solidFill>
                  <a:srgbClr val="000000"/>
                </a:solidFill>
                <a:latin typeface="Overpass Ultra-Bold"/>
              </a:rPr>
              <a:t>&gt;86%</a:t>
            </a:r>
            <a:r>
              <a:rPr lang="en-US" sz="2796">
                <a:solidFill>
                  <a:srgbClr val="000000"/>
                </a:solidFill>
                <a:latin typeface="Overpass"/>
              </a:rPr>
              <a:t>, which could be further improved in the future to get more accurate predictions of CVD</a:t>
            </a:r>
          </a:p>
        </p:txBody>
      </p:sp>
      <p:sp>
        <p:nvSpPr>
          <p:cNvPr name="TextBox 12" id="12"/>
          <p:cNvSpPr txBox="true"/>
          <p:nvPr/>
        </p:nvSpPr>
        <p:spPr>
          <a:xfrm rot="0">
            <a:off x="-2992963" y="9878124"/>
            <a:ext cx="15236392" cy="264159"/>
          </a:xfrm>
          <a:prstGeom prst="rect">
            <a:avLst/>
          </a:prstGeom>
        </p:spPr>
        <p:txBody>
          <a:bodyPr anchor="t" rtlCol="false" tIns="0" lIns="0" bIns="0" rIns="0">
            <a:spAutoFit/>
          </a:bodyPr>
          <a:lstStyle/>
          <a:p>
            <a:pPr algn="ctr">
              <a:lnSpc>
                <a:spcPts val="2240"/>
              </a:lnSpc>
            </a:pPr>
            <a:r>
              <a:rPr lang="en-US" sz="1600">
                <a:solidFill>
                  <a:srgbClr val="000000"/>
                </a:solidFill>
                <a:latin typeface="Canva Sans"/>
              </a:rPr>
              <a:t>Images taken from : https://www.mdpi.com/1999-4893/16/2/88</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TextBox 5" id="5"/>
          <p:cNvSpPr txBox="true"/>
          <p:nvPr/>
        </p:nvSpPr>
        <p:spPr>
          <a:xfrm rot="0">
            <a:off x="1140779" y="813462"/>
            <a:ext cx="9404350" cy="962025"/>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Literature Review</a:t>
            </a:r>
          </a:p>
        </p:txBody>
      </p:sp>
      <p:sp>
        <p:nvSpPr>
          <p:cNvPr name="TextBox 6" id="6"/>
          <p:cNvSpPr txBox="true"/>
          <p:nvPr/>
        </p:nvSpPr>
        <p:spPr>
          <a:xfrm rot="0">
            <a:off x="1140779" y="2110352"/>
            <a:ext cx="4914900" cy="789408"/>
          </a:xfrm>
          <a:prstGeom prst="rect">
            <a:avLst/>
          </a:prstGeom>
        </p:spPr>
        <p:txBody>
          <a:bodyPr anchor="t" rtlCol="false" tIns="0" lIns="0" bIns="0" rIns="0">
            <a:spAutoFit/>
          </a:bodyPr>
          <a:lstStyle/>
          <a:p>
            <a:pPr algn="ctr">
              <a:lnSpc>
                <a:spcPts val="6364"/>
              </a:lnSpc>
              <a:spcBef>
                <a:spcPct val="0"/>
              </a:spcBef>
            </a:pPr>
            <a:r>
              <a:rPr lang="en-US" sz="4545">
                <a:solidFill>
                  <a:srgbClr val="3175DB"/>
                </a:solidFill>
                <a:latin typeface="Arimo Bold"/>
              </a:rPr>
              <a:t>Research Paper-2</a:t>
            </a:r>
          </a:p>
        </p:txBody>
      </p:sp>
      <p:sp>
        <p:nvSpPr>
          <p:cNvPr name="TextBox 7" id="7"/>
          <p:cNvSpPr txBox="true"/>
          <p:nvPr/>
        </p:nvSpPr>
        <p:spPr>
          <a:xfrm rot="0">
            <a:off x="855422" y="2833129"/>
            <a:ext cx="16884005" cy="7749018"/>
          </a:xfrm>
          <a:prstGeom prst="rect">
            <a:avLst/>
          </a:prstGeom>
        </p:spPr>
        <p:txBody>
          <a:bodyPr anchor="t" rtlCol="false" tIns="0" lIns="0" bIns="0" rIns="0">
            <a:spAutoFit/>
          </a:bodyPr>
          <a:lstStyle/>
          <a:p>
            <a:pPr>
              <a:lnSpc>
                <a:spcPts val="3388"/>
              </a:lnSpc>
            </a:pPr>
          </a:p>
          <a:p>
            <a:pPr>
              <a:lnSpc>
                <a:spcPts val="3388"/>
              </a:lnSpc>
            </a:pPr>
            <a:r>
              <a:rPr lang="en-US" sz="2420">
                <a:solidFill>
                  <a:srgbClr val="000000"/>
                </a:solidFill>
                <a:latin typeface="Overpass"/>
              </a:rPr>
              <a:t>     </a:t>
            </a:r>
            <a:r>
              <a:rPr lang="en-US" sz="2420">
                <a:solidFill>
                  <a:srgbClr val="000000"/>
                </a:solidFill>
                <a:latin typeface="Overpass Ultra-Bold"/>
              </a:rPr>
              <a:t>Aim:</a:t>
            </a:r>
            <a:r>
              <a:rPr lang="en-US" sz="2420">
                <a:solidFill>
                  <a:srgbClr val="000000"/>
                </a:solidFill>
                <a:latin typeface="Overpass"/>
              </a:rPr>
              <a:t> To understand the effectiveness of various BP indices in predicting Cardiovascular Diseases using Machine Learning Models.</a:t>
            </a:r>
          </a:p>
          <a:p>
            <a:pPr>
              <a:lnSpc>
                <a:spcPts val="3388"/>
              </a:lnSpc>
            </a:pPr>
          </a:p>
          <a:p>
            <a:pPr marL="522594" indent="-261297" lvl="1">
              <a:lnSpc>
                <a:spcPts val="3388"/>
              </a:lnSpc>
              <a:buFont typeface="Arial"/>
              <a:buChar char="•"/>
            </a:pPr>
            <a:r>
              <a:rPr lang="en-US" sz="2420">
                <a:solidFill>
                  <a:srgbClr val="000000"/>
                </a:solidFill>
                <a:latin typeface="Overpass"/>
              </a:rPr>
              <a:t>The dataset used in this study, although not known in its entirety, was obtained from the ADVANCE study and consisted of the following attributes: age, sex, gender, SBP, MAP, DBP, PP, smoking, total cholesterol (HbA1c), and duration of mellitus (type-2 diabetes)</a:t>
            </a:r>
          </a:p>
          <a:p>
            <a:pPr>
              <a:lnSpc>
                <a:spcPts val="3388"/>
              </a:lnSpc>
            </a:pPr>
          </a:p>
          <a:p>
            <a:pPr marL="522594" indent="-261297" lvl="1">
              <a:lnSpc>
                <a:spcPts val="3388"/>
              </a:lnSpc>
              <a:buFont typeface="Arial"/>
              <a:buChar char="•"/>
            </a:pPr>
            <a:r>
              <a:rPr lang="en-US" sz="2420">
                <a:solidFill>
                  <a:srgbClr val="000000"/>
                </a:solidFill>
                <a:latin typeface="Overpass"/>
              </a:rPr>
              <a:t>COX Proportional Hazard Regression Models were used to find the Hazard Ratio and the 95% confidence interval.</a:t>
            </a:r>
          </a:p>
          <a:p>
            <a:pPr>
              <a:lnSpc>
                <a:spcPts val="3388"/>
              </a:lnSpc>
            </a:pPr>
          </a:p>
          <a:p>
            <a:pPr marL="522594" indent="-261297" lvl="1">
              <a:lnSpc>
                <a:spcPts val="3388"/>
              </a:lnSpc>
              <a:buFont typeface="Arial"/>
              <a:buChar char="•"/>
            </a:pPr>
            <a:r>
              <a:rPr lang="en-US" sz="2420">
                <a:solidFill>
                  <a:srgbClr val="000000"/>
                </a:solidFill>
                <a:latin typeface="Overpass"/>
              </a:rPr>
              <a:t>The ability of different BP indices, to discriminate among the participants was measured using AUC analysis.</a:t>
            </a:r>
          </a:p>
          <a:p>
            <a:pPr>
              <a:lnSpc>
                <a:spcPts val="3388"/>
              </a:lnSpc>
            </a:pPr>
          </a:p>
          <a:p>
            <a:pPr marL="522594" indent="-261297" lvl="1">
              <a:lnSpc>
                <a:spcPts val="3388"/>
              </a:lnSpc>
              <a:buFont typeface="Arial"/>
              <a:buChar char="•"/>
            </a:pPr>
            <a:r>
              <a:rPr lang="en-US" sz="2420">
                <a:solidFill>
                  <a:srgbClr val="000000"/>
                </a:solidFill>
                <a:latin typeface="Overpass"/>
              </a:rPr>
              <a:t>For multivariate analysis, RIDI (Relative Integrated Discrimination Improvement) was used, which measured the increase in the discrimination obtained when new variables were introduced to the prediction model.</a:t>
            </a:r>
          </a:p>
          <a:p>
            <a:pPr>
              <a:lnSpc>
                <a:spcPts val="3388"/>
              </a:lnSpc>
            </a:pPr>
          </a:p>
          <a:p>
            <a:pPr>
              <a:lnSpc>
                <a:spcPts val="3388"/>
              </a:lnSpc>
            </a:pPr>
          </a:p>
          <a:p>
            <a:pPr>
              <a:lnSpc>
                <a:spcPts val="3388"/>
              </a:lnSpc>
            </a:pPr>
          </a:p>
          <a:p>
            <a:pPr>
              <a:lnSpc>
                <a:spcPts val="338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TextBox 5" id="5"/>
          <p:cNvSpPr txBox="true"/>
          <p:nvPr/>
        </p:nvSpPr>
        <p:spPr>
          <a:xfrm rot="0">
            <a:off x="1159353" y="813462"/>
            <a:ext cx="9404350" cy="962025"/>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Literature Review</a:t>
            </a:r>
          </a:p>
        </p:txBody>
      </p:sp>
      <p:sp>
        <p:nvSpPr>
          <p:cNvPr name="TextBox 6" id="6"/>
          <p:cNvSpPr txBox="true"/>
          <p:nvPr/>
        </p:nvSpPr>
        <p:spPr>
          <a:xfrm rot="0">
            <a:off x="1140779" y="2110352"/>
            <a:ext cx="4914900" cy="789408"/>
          </a:xfrm>
          <a:prstGeom prst="rect">
            <a:avLst/>
          </a:prstGeom>
        </p:spPr>
        <p:txBody>
          <a:bodyPr anchor="t" rtlCol="false" tIns="0" lIns="0" bIns="0" rIns="0">
            <a:spAutoFit/>
          </a:bodyPr>
          <a:lstStyle/>
          <a:p>
            <a:pPr algn="ctr">
              <a:lnSpc>
                <a:spcPts val="6364"/>
              </a:lnSpc>
              <a:spcBef>
                <a:spcPct val="0"/>
              </a:spcBef>
            </a:pPr>
            <a:r>
              <a:rPr lang="en-US" sz="4545">
                <a:solidFill>
                  <a:srgbClr val="3175DB"/>
                </a:solidFill>
                <a:latin typeface="Arimo Bold"/>
              </a:rPr>
              <a:t>Research Paper-2</a:t>
            </a:r>
          </a:p>
        </p:txBody>
      </p:sp>
      <p:sp>
        <p:nvSpPr>
          <p:cNvPr name="TextBox 7" id="7"/>
          <p:cNvSpPr txBox="true"/>
          <p:nvPr/>
        </p:nvSpPr>
        <p:spPr>
          <a:xfrm rot="0">
            <a:off x="855422" y="2823604"/>
            <a:ext cx="16884005" cy="7077823"/>
          </a:xfrm>
          <a:prstGeom prst="rect">
            <a:avLst/>
          </a:prstGeom>
        </p:spPr>
        <p:txBody>
          <a:bodyPr anchor="t" rtlCol="false" tIns="0" lIns="0" bIns="0" rIns="0">
            <a:spAutoFit/>
          </a:bodyPr>
          <a:lstStyle/>
          <a:p>
            <a:pPr>
              <a:lnSpc>
                <a:spcPts val="3108"/>
              </a:lnSpc>
            </a:pPr>
          </a:p>
          <a:p>
            <a:pPr>
              <a:lnSpc>
                <a:spcPts val="3108"/>
              </a:lnSpc>
            </a:pPr>
            <a:r>
              <a:rPr lang="en-US" sz="2220">
                <a:solidFill>
                  <a:srgbClr val="000000"/>
                </a:solidFill>
                <a:latin typeface="Overpass"/>
              </a:rPr>
              <a:t>     </a:t>
            </a:r>
            <a:r>
              <a:rPr lang="en-US" sz="2220">
                <a:solidFill>
                  <a:srgbClr val="000000"/>
                </a:solidFill>
                <a:latin typeface="Overpass Ultra-Bold"/>
              </a:rPr>
              <a:t>Conclusions:</a:t>
            </a:r>
            <a:r>
              <a:rPr lang="en-US" sz="2220">
                <a:solidFill>
                  <a:srgbClr val="000000"/>
                </a:solidFill>
                <a:latin typeface="Overpass"/>
              </a:rPr>
              <a:t> The overall conclusions obtained from the study were as follows:</a:t>
            </a:r>
          </a:p>
          <a:p>
            <a:pPr>
              <a:lnSpc>
                <a:spcPts val="3108"/>
              </a:lnSpc>
            </a:pPr>
          </a:p>
          <a:p>
            <a:pPr marL="479415" indent="-239707" lvl="1">
              <a:lnSpc>
                <a:spcPts val="3108"/>
              </a:lnSpc>
              <a:buFont typeface="Arial"/>
              <a:buChar char="•"/>
            </a:pPr>
            <a:r>
              <a:rPr lang="en-US" sz="2220">
                <a:solidFill>
                  <a:srgbClr val="000000"/>
                </a:solidFill>
                <a:latin typeface="Overpass"/>
              </a:rPr>
              <a:t>It was observed during the study that for baseline BP estimates pulse Pressure (PP) and Mean Arterial Pressure (MAP) were more effective in CVD prediction.</a:t>
            </a:r>
          </a:p>
          <a:p>
            <a:pPr>
              <a:lnSpc>
                <a:spcPts val="3108"/>
              </a:lnSpc>
            </a:pPr>
          </a:p>
          <a:p>
            <a:pPr marL="479415" indent="-239707" lvl="1">
              <a:lnSpc>
                <a:spcPts val="3108"/>
              </a:lnSpc>
              <a:buFont typeface="Arial"/>
              <a:buChar char="•"/>
            </a:pPr>
            <a:r>
              <a:rPr lang="en-US" sz="2220">
                <a:solidFill>
                  <a:srgbClr val="000000"/>
                </a:solidFill>
                <a:latin typeface="Overpass"/>
              </a:rPr>
              <a:t>In the case of achieved BP estimates, Systolic Blood Pressure (SBP) and Mean Arterial Pressure (MAP) performed better compared to other metrics.</a:t>
            </a:r>
          </a:p>
          <a:p>
            <a:pPr>
              <a:lnSpc>
                <a:spcPts val="3108"/>
              </a:lnSpc>
            </a:pPr>
          </a:p>
          <a:p>
            <a:pPr marL="479415" indent="-239707" lvl="1">
              <a:lnSpc>
                <a:spcPts val="3108"/>
              </a:lnSpc>
              <a:buFont typeface="Arial"/>
              <a:buChar char="•"/>
            </a:pPr>
            <a:r>
              <a:rPr lang="en-US" sz="2220">
                <a:solidFill>
                  <a:srgbClr val="000000"/>
                </a:solidFill>
                <a:latin typeface="Overpass"/>
              </a:rPr>
              <a:t>Overall, if a combination of Blood Pressure variables is used, it was concluded that SBP and P are superior to MAP and DBP in predicting CVD-related events.</a:t>
            </a:r>
          </a:p>
          <a:p>
            <a:pPr>
              <a:lnSpc>
                <a:spcPts val="3108"/>
              </a:lnSpc>
            </a:pPr>
          </a:p>
          <a:p>
            <a:pPr marL="479415" indent="-239707" lvl="1">
              <a:lnSpc>
                <a:spcPts val="3108"/>
              </a:lnSpc>
              <a:buFont typeface="Arial"/>
              <a:buChar char="•"/>
            </a:pPr>
            <a:r>
              <a:rPr lang="en-US" sz="2220">
                <a:solidFill>
                  <a:srgbClr val="000000"/>
                </a:solidFill>
                <a:latin typeface="Overpass"/>
              </a:rPr>
              <a:t>DBP was observed to be the worst for predicting CVD-related events, mainly because of the fact that DBP tends to remain constant or even decrease after the age of 50-60 years</a:t>
            </a:r>
          </a:p>
          <a:p>
            <a:pPr>
              <a:lnSpc>
                <a:spcPts val="3108"/>
              </a:lnSpc>
            </a:pPr>
          </a:p>
          <a:p>
            <a:pPr>
              <a:lnSpc>
                <a:spcPts val="3108"/>
              </a:lnSpc>
            </a:pPr>
          </a:p>
          <a:p>
            <a:pPr>
              <a:lnSpc>
                <a:spcPts val="3108"/>
              </a:lnSpc>
            </a:pPr>
          </a:p>
          <a:p>
            <a:pPr>
              <a:lnSpc>
                <a:spcPts val="310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TextBox 5" id="5"/>
          <p:cNvSpPr txBox="true"/>
          <p:nvPr/>
        </p:nvSpPr>
        <p:spPr>
          <a:xfrm rot="0">
            <a:off x="801075" y="2714636"/>
            <a:ext cx="7031904" cy="5580381"/>
          </a:xfrm>
          <a:prstGeom prst="rect">
            <a:avLst/>
          </a:prstGeom>
        </p:spPr>
        <p:txBody>
          <a:bodyPr anchor="t" rtlCol="false" tIns="0" lIns="0" bIns="0" rIns="0">
            <a:spAutoFit/>
          </a:bodyPr>
          <a:lstStyle/>
          <a:p>
            <a:pPr marL="690879" indent="-345439" lvl="1">
              <a:lnSpc>
                <a:spcPts val="6399"/>
              </a:lnSpc>
              <a:buFont typeface="Arial"/>
              <a:buChar char="•"/>
            </a:pPr>
            <a:r>
              <a:rPr lang="en-US" sz="3199">
                <a:solidFill>
                  <a:srgbClr val="000000"/>
                </a:solidFill>
                <a:latin typeface="Canva Sans Bold"/>
              </a:rPr>
              <a:t>Introduction and Motivation</a:t>
            </a:r>
          </a:p>
          <a:p>
            <a:pPr marL="690879" indent="-345439" lvl="1">
              <a:lnSpc>
                <a:spcPts val="6399"/>
              </a:lnSpc>
              <a:buFont typeface="Arial"/>
              <a:buChar char="•"/>
            </a:pPr>
            <a:r>
              <a:rPr lang="en-US" sz="3199">
                <a:solidFill>
                  <a:srgbClr val="000000"/>
                </a:solidFill>
                <a:latin typeface="Canva Sans Bold"/>
              </a:rPr>
              <a:t>Literature Review</a:t>
            </a:r>
          </a:p>
          <a:p>
            <a:pPr marL="690879" indent="-345439" lvl="1">
              <a:lnSpc>
                <a:spcPts val="6399"/>
              </a:lnSpc>
              <a:buFont typeface="Arial"/>
              <a:buChar char="•"/>
            </a:pPr>
            <a:r>
              <a:rPr lang="en-US" sz="3199">
                <a:solidFill>
                  <a:srgbClr val="FF3131"/>
                </a:solidFill>
                <a:latin typeface="Canva Sans Bold"/>
              </a:rPr>
              <a:t>Dataset Description</a:t>
            </a:r>
          </a:p>
          <a:p>
            <a:pPr marL="690879" indent="-345439" lvl="1">
              <a:lnSpc>
                <a:spcPts val="6399"/>
              </a:lnSpc>
              <a:buFont typeface="Arial"/>
              <a:buChar char="•"/>
            </a:pPr>
            <a:r>
              <a:rPr lang="en-US" sz="3199">
                <a:solidFill>
                  <a:srgbClr val="000000"/>
                </a:solidFill>
                <a:latin typeface="Canva Sans Bold"/>
              </a:rPr>
              <a:t>Models and Methodologies</a:t>
            </a:r>
          </a:p>
          <a:p>
            <a:pPr marL="690879" indent="-345439" lvl="1">
              <a:lnSpc>
                <a:spcPts val="6399"/>
              </a:lnSpc>
              <a:buFont typeface="Arial"/>
              <a:buChar char="•"/>
            </a:pPr>
            <a:r>
              <a:rPr lang="en-US" sz="3199">
                <a:solidFill>
                  <a:srgbClr val="000000"/>
                </a:solidFill>
                <a:latin typeface="Canva Sans Bold"/>
              </a:rPr>
              <a:t>Result Analysis and Conclusion</a:t>
            </a:r>
          </a:p>
          <a:p>
            <a:pPr marL="690879" indent="-345439" lvl="1">
              <a:lnSpc>
                <a:spcPts val="6399"/>
              </a:lnSpc>
              <a:buFont typeface="Arial"/>
              <a:buChar char="•"/>
            </a:pPr>
            <a:r>
              <a:rPr lang="en-US" sz="3199">
                <a:solidFill>
                  <a:srgbClr val="000000"/>
                </a:solidFill>
                <a:latin typeface="Canva Sans Bold"/>
              </a:rPr>
              <a:t>Timeline</a:t>
            </a:r>
          </a:p>
          <a:p>
            <a:pPr marL="690879" indent="-345439" lvl="1">
              <a:lnSpc>
                <a:spcPts val="6399"/>
              </a:lnSpc>
              <a:buFont typeface="Arial"/>
              <a:buChar char="•"/>
            </a:pPr>
            <a:r>
              <a:rPr lang="en-US" sz="3199">
                <a:solidFill>
                  <a:srgbClr val="000000"/>
                </a:solidFill>
                <a:latin typeface="Canva Sans Bold"/>
              </a:rPr>
              <a:t>Contributions</a:t>
            </a:r>
          </a:p>
        </p:txBody>
      </p:sp>
      <p:pic>
        <p:nvPicPr>
          <p:cNvPr name="Picture 6" id="6"/>
          <p:cNvPicPr>
            <a:picLocks noChangeAspect="true"/>
          </p:cNvPicPr>
          <p:nvPr/>
        </p:nvPicPr>
        <p:blipFill>
          <a:blip r:embed="rId4"/>
          <a:srcRect l="0" t="0" r="0" b="0"/>
          <a:stretch>
            <a:fillRect/>
          </a:stretch>
        </p:blipFill>
        <p:spPr>
          <a:xfrm flipH="false" flipV="false" rot="-10800000">
            <a:off x="5267673" y="4346385"/>
            <a:ext cx="2242916" cy="1009312"/>
          </a:xfrm>
          <a:prstGeom prst="rect">
            <a:avLst/>
          </a:prstGeom>
        </p:spPr>
      </p:pic>
      <p:sp>
        <p:nvSpPr>
          <p:cNvPr name="TextBox 7" id="7"/>
          <p:cNvSpPr txBox="true"/>
          <p:nvPr/>
        </p:nvSpPr>
        <p:spPr>
          <a:xfrm rot="0">
            <a:off x="1159353" y="813462"/>
            <a:ext cx="9404350" cy="971550"/>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Outline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DAFxKeltGqc</dc:identifier>
  <dcterms:modified xsi:type="dcterms:W3CDTF">2011-08-01T06:04:30Z</dcterms:modified>
  <cp:revision>1</cp:revision>
  <dc:title>ML_Mid_Presentation.pptx</dc:title>
</cp:coreProperties>
</file>